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0"/>
  </p:notesMasterIdLst>
  <p:sldIdLst>
    <p:sldId id="256" r:id="rId3"/>
    <p:sldId id="329" r:id="rId4"/>
    <p:sldId id="318" r:id="rId5"/>
    <p:sldId id="319" r:id="rId6"/>
    <p:sldId id="320" r:id="rId7"/>
    <p:sldId id="321" r:id="rId8"/>
    <p:sldId id="322" r:id="rId9"/>
    <p:sldId id="323" r:id="rId10"/>
    <p:sldId id="324" r:id="rId11"/>
    <p:sldId id="328" r:id="rId12"/>
    <p:sldId id="258" r:id="rId13"/>
    <p:sldId id="317" r:id="rId14"/>
    <p:sldId id="316" r:id="rId15"/>
    <p:sldId id="261" r:id="rId16"/>
    <p:sldId id="288" r:id="rId17"/>
    <p:sldId id="327" r:id="rId18"/>
    <p:sldId id="259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80" r:id="rId37"/>
    <p:sldId id="326" r:id="rId38"/>
    <p:sldId id="287" r:id="rId39"/>
  </p:sldIdLst>
  <p:sldSz cx="12192000" cy="6858000"/>
  <p:notesSz cx="6858000" cy="9144000"/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302C"/>
    <a:srgbClr val="FFFFFF"/>
    <a:srgbClr val="979997"/>
    <a:srgbClr val="2F2500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23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4" Type="http://schemas.openxmlformats.org/officeDocument/2006/relationships/tags" Target="tags/tag145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microsoft.com/office/2007/relationships/hdphoto" Target="../media/image2.wdp"/><Relationship Id="rId5" Type="http://schemas.openxmlformats.org/officeDocument/2006/relationships/image" Target="../media/image1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29" name="图片 28"/>
          <p:cNvPicPr>
            <a:picLocks noChangeAspect="1"/>
          </p:cNvPicPr>
          <p:nvPr userDrawn="1"/>
        </p:nvPicPr>
        <p:blipFill>
          <a:blip r:embed="rId5">
            <a:alphaModFix amt="4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175" y="4534458"/>
            <a:ext cx="12192000" cy="2323704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1835150"/>
            <a:ext cx="12192000" cy="2386965"/>
          </a:xfrm>
          <a:prstGeom prst="rect">
            <a:avLst/>
          </a:prstGeom>
          <a:solidFill>
            <a:srgbClr val="A83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7"/>
            </p:custDataLst>
          </p:nvPr>
        </p:nvSpPr>
        <p:spPr>
          <a:xfrm>
            <a:off x="987425" y="2339340"/>
            <a:ext cx="10210165" cy="137795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u="none" strike="noStrike" kern="1200" cap="none" spc="300" normalizeH="0">
                <a:solidFill>
                  <a:schemeClr val="bg1"/>
                </a:solidFill>
                <a:uFillTx/>
                <a:latin typeface="Times New Roman" panose="02020603050405020304" charset="0"/>
                <a:ea typeface="方正粗金陵简体" panose="02000000000000000000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4780280" y="659130"/>
            <a:ext cx="3037205" cy="930275"/>
            <a:chOff x="4954881" y="1942452"/>
            <a:chExt cx="6214687" cy="1903328"/>
          </a:xfrm>
          <a:solidFill>
            <a:srgbClr val="A8302C"/>
          </a:solidFill>
        </p:grpSpPr>
        <p:grpSp>
          <p:nvGrpSpPr>
            <p:cNvPr id="19" name="íślïdé"/>
            <p:cNvGrpSpPr/>
            <p:nvPr/>
          </p:nvGrpSpPr>
          <p:grpSpPr>
            <a:xfrm>
              <a:off x="4954881" y="1942452"/>
              <a:ext cx="1901067" cy="1903328"/>
              <a:chOff x="1735138" y="2095500"/>
              <a:chExt cx="2667000" cy="2670175"/>
            </a:xfrm>
            <a:grpFill/>
          </p:grpSpPr>
          <p:sp>
            <p:nvSpPr>
              <p:cNvPr id="26" name="ïṡḻïḍê"/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7" name="ï$lîḍè"/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8" name="îSļiḋé"/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6" name="îŝļîḍé"/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0" name="ïṩḻiďé"/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1" name="ïṣ1ïḓè"/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2" name="îsḻíḓê"/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3" name="ïşḷîďè"/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4" name="îṡlïḋe"/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5" name="í$ḻíde"/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6" name="ïŝľîḑê"/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7" name="išlíḑe"/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8" name="îṩḻîḓè"/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9" name="ïsļîḑè"/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</p:grpSp>
        <p:sp>
          <p:nvSpPr>
            <p:cNvPr id="20" name="íšľïḋé"/>
            <p:cNvSpPr/>
            <p:nvPr/>
          </p:nvSpPr>
          <p:spPr bwMode="auto">
            <a:xfrm>
              <a:off x="7169402" y="3361464"/>
              <a:ext cx="4000166" cy="237633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p>
              <a:pPr algn="ctr"/>
            </a:p>
          </p:txBody>
        </p:sp>
        <p:grpSp>
          <p:nvGrpSpPr>
            <p:cNvPr id="21" name="í$ļîdé"/>
            <p:cNvGrpSpPr/>
            <p:nvPr/>
          </p:nvGrpSpPr>
          <p:grpSpPr>
            <a:xfrm>
              <a:off x="7354984" y="2180085"/>
              <a:ext cx="3612032" cy="965243"/>
              <a:chOff x="5102226" y="2428875"/>
              <a:chExt cx="5067300" cy="1354138"/>
            </a:xfrm>
            <a:grpFill/>
          </p:grpSpPr>
          <p:sp>
            <p:nvSpPr>
              <p:cNvPr id="22" name="ís1ïḋe"/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3" name="îślïḍê"/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4" name="iśḷiḍê"/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5" name="iṧľíḑe"/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</p:grpSp>
      </p:grp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2306955" y="4375785"/>
            <a:ext cx="7578090" cy="669925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u="none" strike="noStrike" kern="1200" cap="none" spc="20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603050405020304" charset="0"/>
                <a:ea typeface="方正粗金陵简体" panose="02000000000000000000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6559550"/>
            <a:ext cx="12204700" cy="298450"/>
          </a:xfrm>
          <a:prstGeom prst="rect">
            <a:avLst/>
          </a:prstGeom>
          <a:solidFill>
            <a:srgbClr val="9799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179445" y="6590665"/>
            <a:ext cx="5956935" cy="2355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9379250" y="6541095"/>
            <a:ext cx="2700000" cy="316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3175" y="0"/>
            <a:ext cx="12192000" cy="662940"/>
          </a:xfrm>
          <a:prstGeom prst="rect">
            <a:avLst/>
          </a:prstGeom>
          <a:solidFill>
            <a:srgbClr val="A83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114300" y="0"/>
            <a:ext cx="6491605" cy="705485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 sz="2400" u="none" strike="noStrike" kern="1200" cap="none" spc="300" normalizeH="0">
                <a:solidFill>
                  <a:schemeClr val="bg1"/>
                </a:solidFill>
                <a:uFillTx/>
                <a:latin typeface="Times New Roman" panose="02020603050405020304" charset="0"/>
                <a:ea typeface="方正粗金陵简体" panose="02000000000000000000" charset="-122"/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83.xml"/><Relationship Id="rId4" Type="http://schemas.openxmlformats.org/officeDocument/2006/relationships/image" Target="../media/image12.png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tags" Target="../tags/tag84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8.xml"/><Relationship Id="rId2" Type="http://schemas.openxmlformats.org/officeDocument/2006/relationships/image" Target="../media/image13.png"/><Relationship Id="rId1" Type="http://schemas.openxmlformats.org/officeDocument/2006/relationships/tags" Target="../tags/tag87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91.xml"/><Relationship Id="rId4" Type="http://schemas.openxmlformats.org/officeDocument/2006/relationships/image" Target="../media/image15.jpeg"/><Relationship Id="rId3" Type="http://schemas.openxmlformats.org/officeDocument/2006/relationships/tags" Target="../tags/tag90.xml"/><Relationship Id="rId2" Type="http://schemas.openxmlformats.org/officeDocument/2006/relationships/image" Target="../media/image14.png"/><Relationship Id="rId1" Type="http://schemas.openxmlformats.org/officeDocument/2006/relationships/tags" Target="../tags/tag8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4.xml"/><Relationship Id="rId2" Type="http://schemas.openxmlformats.org/officeDocument/2006/relationships/image" Target="../media/image16.png"/><Relationship Id="rId1" Type="http://schemas.openxmlformats.org/officeDocument/2006/relationships/tags" Target="../tags/tag93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3" Type="http://schemas.openxmlformats.org/officeDocument/2006/relationships/tags" Target="../tags/tag96.xml"/><Relationship Id="rId2" Type="http://schemas.openxmlformats.org/officeDocument/2006/relationships/image" Target="../media/image17.png"/><Relationship Id="rId1" Type="http://schemas.openxmlformats.org/officeDocument/2006/relationships/tags" Target="../tags/tag95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1.xml"/><Relationship Id="rId2" Type="http://schemas.openxmlformats.org/officeDocument/2006/relationships/image" Target="../media/image18.png"/><Relationship Id="rId1" Type="http://schemas.openxmlformats.org/officeDocument/2006/relationships/tags" Target="../tags/tag10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3.xml"/><Relationship Id="rId2" Type="http://schemas.openxmlformats.org/officeDocument/2006/relationships/image" Target="../media/image19.png"/><Relationship Id="rId1" Type="http://schemas.openxmlformats.org/officeDocument/2006/relationships/tags" Target="../tags/tag102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5.xml"/><Relationship Id="rId2" Type="http://schemas.openxmlformats.org/officeDocument/2006/relationships/image" Target="../media/image20.png"/><Relationship Id="rId1" Type="http://schemas.openxmlformats.org/officeDocument/2006/relationships/tags" Target="../tags/tag104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7.xml"/><Relationship Id="rId2" Type="http://schemas.openxmlformats.org/officeDocument/2006/relationships/image" Target="../media/image21.png"/><Relationship Id="rId1" Type="http://schemas.openxmlformats.org/officeDocument/2006/relationships/tags" Target="../tags/tag10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8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0.xml"/><Relationship Id="rId2" Type="http://schemas.openxmlformats.org/officeDocument/2006/relationships/image" Target="../media/image22.png"/><Relationship Id="rId1" Type="http://schemas.openxmlformats.org/officeDocument/2006/relationships/tags" Target="../tags/tag10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2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4.xml"/><Relationship Id="rId2" Type="http://schemas.openxmlformats.org/officeDocument/2006/relationships/image" Target="../media/image23.png"/><Relationship Id="rId1" Type="http://schemas.openxmlformats.org/officeDocument/2006/relationships/tags" Target="../tags/tag1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5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7.xml"/><Relationship Id="rId2" Type="http://schemas.openxmlformats.org/officeDocument/2006/relationships/image" Target="../media/image24.png"/><Relationship Id="rId1" Type="http://schemas.openxmlformats.org/officeDocument/2006/relationships/tags" Target="../tags/tag1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7" Type="http://schemas.openxmlformats.org/officeDocument/2006/relationships/slideLayout" Target="../slideLayouts/slideLayout2.xml"/><Relationship Id="rId16" Type="http://schemas.openxmlformats.org/officeDocument/2006/relationships/tags" Target="../tags/tag133.xml"/><Relationship Id="rId15" Type="http://schemas.openxmlformats.org/officeDocument/2006/relationships/tags" Target="../tags/tag132.xml"/><Relationship Id="rId14" Type="http://schemas.openxmlformats.org/officeDocument/2006/relationships/tags" Target="../tags/tag131.xml"/><Relationship Id="rId13" Type="http://schemas.openxmlformats.org/officeDocument/2006/relationships/tags" Target="../tags/tag130.xml"/><Relationship Id="rId12" Type="http://schemas.openxmlformats.org/officeDocument/2006/relationships/tags" Target="../tags/tag129.xml"/><Relationship Id="rId11" Type="http://schemas.openxmlformats.org/officeDocument/2006/relationships/tags" Target="../tags/tag128.xml"/><Relationship Id="rId10" Type="http://schemas.openxmlformats.org/officeDocument/2006/relationships/tags" Target="../tags/tag127.xml"/><Relationship Id="rId1" Type="http://schemas.openxmlformats.org/officeDocument/2006/relationships/tags" Target="../tags/tag1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6.xml"/><Relationship Id="rId1" Type="http://schemas.openxmlformats.org/officeDocument/2006/relationships/tags" Target="../tags/tag13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8.xml"/><Relationship Id="rId1" Type="http://schemas.openxmlformats.org/officeDocument/2006/relationships/tags" Target="../tags/tag13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1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" Type="http://schemas.openxmlformats.org/officeDocument/2006/relationships/tags" Target="../tags/tag14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tags" Target="../tags/tag7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0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29870" y="1932305"/>
            <a:ext cx="11851640" cy="2077085"/>
          </a:xfrm>
        </p:spPr>
        <p:txBody>
          <a:bodyPr/>
          <a:p>
            <a:pPr>
              <a:lnSpc>
                <a:spcPct val="130000"/>
              </a:lnSpc>
            </a:pPr>
            <a:r>
              <a:rPr lang="zh-CN" altLang="zh-CN" sz="4400"/>
              <a:t>Object Oriented Programming</a:t>
            </a:r>
            <a:r>
              <a:rPr lang="en-US" altLang="zh-CN" sz="4400"/>
              <a:t>—C++</a:t>
            </a:r>
            <a:br>
              <a:rPr lang="zh-CN" altLang="zh-CN" sz="4800"/>
            </a:br>
            <a:r>
              <a:rPr lang="en-US" altLang="zh-CN" sz="4800"/>
              <a:t>Lecture 1:  </a:t>
            </a:r>
            <a:r>
              <a:rPr lang="zh-CN" altLang="zh-CN" sz="4800"/>
              <a:t>Introduction</a:t>
            </a:r>
            <a:endParaRPr lang="zh-CN" altLang="zh-CN" sz="48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366645" y="4375785"/>
            <a:ext cx="7578090" cy="2009775"/>
          </a:xfrm>
        </p:spPr>
        <p:txBody>
          <a:bodyPr>
            <a:normAutofit lnSpcReduction="10000"/>
          </a:bodyPr>
          <a:p>
            <a:r>
              <a:rPr lang="en-US" altLang="zh-CN"/>
              <a:t>Qijun Zhao</a:t>
            </a:r>
            <a:endParaRPr lang="en-US" altLang="zh-CN"/>
          </a:p>
          <a:p>
            <a:r>
              <a:rPr lang="en-US" altLang="zh-CN"/>
              <a:t>College of Computer Science</a:t>
            </a:r>
            <a:endParaRPr lang="en-US" altLang="zh-CN"/>
          </a:p>
          <a:p>
            <a:r>
              <a:rPr lang="en-US" altLang="zh-CN"/>
              <a:t>Sichuan University</a:t>
            </a:r>
            <a:endParaRPr lang="en-US" altLang="zh-CN"/>
          </a:p>
          <a:p>
            <a:r>
              <a:rPr lang="en-US" altLang="zh-CN"/>
              <a:t>Spring 2023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3011805"/>
            <a:ext cx="10968990" cy="998855"/>
          </a:xfrm>
        </p:spPr>
        <p:txBody>
          <a:bodyPr/>
          <a:p>
            <a:pPr marL="0" indent="0" algn="ctr">
              <a:buNone/>
            </a:pPr>
            <a:r>
              <a:rPr lang="en-US" sz="4000">
                <a:latin typeface="方正粗金陵简体" panose="02000000000000000000" charset="-122"/>
                <a:ea typeface="方正粗金陵简体" panose="02000000000000000000" charset="-122"/>
              </a:rPr>
              <a:t>About this course</a:t>
            </a:r>
            <a:endParaRPr lang="en-US" sz="4000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70535" y="825500"/>
            <a:ext cx="11374120" cy="5076825"/>
          </a:xfrm>
        </p:spPr>
        <p:txBody>
          <a:bodyPr>
            <a:noAutofit/>
          </a:bodyPr>
          <a:p>
            <a:pPr marL="0" indent="457200">
              <a:lnSpc>
                <a:spcPct val="150000"/>
              </a:lnSpc>
              <a:buNone/>
            </a:pPr>
            <a:r>
              <a:rPr lang="zh-CN" altLang="en-US" sz="3200">
                <a:latin typeface="方正粗金陵简体" panose="02000000000000000000" charset="-122"/>
                <a:ea typeface="方正粗金陵简体" panose="02000000000000000000" charset="-122"/>
                <a:sym typeface="+mn-ea"/>
              </a:rPr>
              <a:t>- Exposure to standard c++ syntax and norms</a:t>
            </a:r>
            <a:endParaRPr lang="zh-CN" altLang="en-US" sz="3200">
              <a:solidFill>
                <a:schemeClr val="tx1">
                  <a:lumMod val="65000"/>
                  <a:lumOff val="35000"/>
                </a:schemeClr>
              </a:solidFill>
              <a:uFillTx/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3200">
                <a:latin typeface="方正粗金陵简体" panose="02000000000000000000" charset="-122"/>
                <a:ea typeface="方正粗金陵简体" panose="02000000000000000000" charset="-122"/>
                <a:sym typeface="+mn-ea"/>
              </a:rPr>
              <a:t>- Learn </a:t>
            </a:r>
            <a:r>
              <a:rPr lang="en-US" altLang="zh-CN" sz="3200">
                <a:latin typeface="方正粗金陵简体" panose="02000000000000000000" charset="-122"/>
                <a:ea typeface="方正粗金陵简体" panose="02000000000000000000" charset="-122"/>
                <a:sym typeface="+mn-ea"/>
              </a:rPr>
              <a:t>key features of object oriented programming (OOP)</a:t>
            </a:r>
            <a:endParaRPr lang="en-US" altLang="zh-CN" sz="3200">
              <a:solidFill>
                <a:schemeClr val="tx1">
                  <a:lumMod val="65000"/>
                  <a:lumOff val="35000"/>
                </a:schemeClr>
              </a:solidFill>
              <a:uFillTx/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3200">
                <a:latin typeface="方正粗金陵简体" panose="02000000000000000000" charset="-122"/>
                <a:ea typeface="方正粗金陵简体" panose="02000000000000000000" charset="-122"/>
                <a:sym typeface="+mn-ea"/>
              </a:rPr>
              <a:t>- Gain familiarity with powerful features of the stl</a:t>
            </a:r>
            <a:endParaRPr lang="zh-CN" altLang="en-US" sz="3200">
              <a:solidFill>
                <a:schemeClr val="tx1">
                  <a:lumMod val="65000"/>
                  <a:lumOff val="35000"/>
                </a:schemeClr>
              </a:solidFill>
              <a:uFillTx/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32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方正粗金陵简体" panose="02000000000000000000" charset="-122"/>
                <a:ea typeface="方正粗金陵简体" panose="02000000000000000000" charset="-122"/>
              </a:rPr>
              <a:t>- Practice using industry standard coding tools</a:t>
            </a:r>
            <a:r>
              <a:rPr lang="en-US" altLang="zh-CN" sz="32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方正粗金陵简体" panose="02000000000000000000" charset="-122"/>
                <a:ea typeface="方正粗金陵简体" panose="02000000000000000000" charset="-122"/>
              </a:rPr>
              <a:t> </a:t>
            </a:r>
            <a:r>
              <a:rPr lang="zh-CN" altLang="en-US" sz="32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方正粗金陵简体" panose="02000000000000000000" charset="-122"/>
                <a:ea typeface="方正粗金陵简体" panose="02000000000000000000" charset="-122"/>
              </a:rPr>
              <a:t>such as ssh</a:t>
            </a:r>
            <a:endParaRPr lang="zh-CN" altLang="en-US" sz="3200">
              <a:solidFill>
                <a:schemeClr val="tx1">
                  <a:lumMod val="65000"/>
                  <a:lumOff val="35000"/>
                </a:schemeClr>
              </a:solidFill>
              <a:uFillTx/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Purpose of this course</a:t>
            </a: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1195760"/>
            <a:ext cx="10969200" cy="4759200"/>
          </a:xfrm>
        </p:spPr>
        <p:txBody>
          <a:bodyPr/>
          <a:p>
            <a:r>
              <a:rPr lang="en-US" altLang="zh-CN"/>
              <a:t>Lecturer</a:t>
            </a:r>
            <a:endParaRPr lang="en-US" altLang="zh-CN"/>
          </a:p>
          <a:p>
            <a:pPr lvl="1"/>
            <a:r>
              <a:rPr lang="en-US" altLang="zh-CN"/>
              <a:t>Prof. / Dr. Qijun Zhao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Teaching assistants</a:t>
            </a:r>
            <a:endParaRPr lang="en-US" altLang="zh-CN"/>
          </a:p>
          <a:p>
            <a:pPr lvl="1"/>
            <a:r>
              <a:rPr lang="en-US" altLang="zh-CN"/>
              <a:t>Hongmin Shao, A master student</a:t>
            </a:r>
            <a:endParaRPr lang="en-US" altLang="zh-CN"/>
          </a:p>
          <a:p>
            <a:pPr lvl="1"/>
            <a:r>
              <a:rPr lang="en-US" altLang="zh-CN"/>
              <a:t>Zhonghui Zhang, A junior undergraduate student (in top-notched students program)</a:t>
            </a:r>
            <a:endParaRPr lang="en-US" altLang="zh-CN"/>
          </a:p>
          <a:p>
            <a:pPr lvl="1"/>
            <a:r>
              <a:rPr lang="en-US" altLang="zh-CN"/>
              <a:t>Yuchuan Deng, A sophomore under</a:t>
            </a:r>
            <a:r>
              <a:rPr lang="en-US" altLang="zh-CN">
                <a:sym typeface="+mn-ea"/>
              </a:rPr>
              <a:t>graduate student (in top-notched students program)</a:t>
            </a:r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Teaching team</a:t>
            </a: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0515" y="4316095"/>
            <a:ext cx="2583180" cy="19380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960" y="807720"/>
            <a:ext cx="3658235" cy="2438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245" y="4316095"/>
            <a:ext cx="2916555" cy="19443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170" y="4316095"/>
            <a:ext cx="1468120" cy="195834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Course Overview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1062355" y="774700"/>
          <a:ext cx="10131425" cy="537845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704340"/>
                <a:gridCol w="1567180"/>
                <a:gridCol w="3000375"/>
                <a:gridCol w="1608455"/>
                <a:gridCol w="2251075"/>
              </a:tblGrid>
              <a:tr h="3022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周次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日期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理论课主题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方正粗金陵简体" panose="02000000000000000000" charset="-122"/>
                        </a:rPr>
                        <a:t>上机课（4-13周）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内容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3384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方正粗金陵简体" panose="02000000000000000000" charset="-122"/>
                        </a:rPr>
                        <a:t>1（校历第2周）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方正粗金陵简体" panose="02000000000000000000" charset="-122"/>
                        </a:rPr>
                        <a:t>2月28日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Introduction</a:t>
                      </a:r>
                      <a:endParaRPr lang="en-US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3384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方正粗金陵简体" panose="02000000000000000000" charset="-122"/>
                        </a:rPr>
                        <a:t>2（校历第3周）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方正粗金陵简体" panose="02000000000000000000" charset="-122"/>
                        </a:rPr>
                        <a:t>3月7日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 rowSpan="4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Types and Structs</a:t>
                      </a:r>
                      <a:endParaRPr 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Initialization and References</a:t>
                      </a:r>
                      <a:endParaRPr lang="en-US" altLang="zh-CN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Streams</a:t>
                      </a:r>
                      <a:endParaRPr lang="en-US" altLang="zh-CN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Containers</a:t>
                      </a:r>
                      <a:endParaRPr lang="en-US" altLang="zh-CN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Iterators and Pointers</a:t>
                      </a:r>
                      <a:endParaRPr lang="en-US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 rowSpan="11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To be announced at Week 4</a:t>
                      </a:r>
                      <a:endParaRPr lang="en-US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 rowSpan="4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Features of C++</a:t>
                      </a:r>
                      <a:endParaRPr lang="en-US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3384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方正粗金陵简体" panose="02000000000000000000" charset="-122"/>
                        </a:rPr>
                        <a:t>3（校历第4周）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方正粗金陵简体" panose="02000000000000000000" charset="-122"/>
                        </a:rPr>
                        <a:t>3月14日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 vMerge="1">
                  <a:tcPr marL="12700" marR="12700" marT="12700" vert="horz" anchor="ctr" anchorCtr="0"/>
                </a:tc>
                <a:tc vMerge="1">
                  <a:tcPr marL="12700" marR="12700" marT="12700" vert="horz" anchor="ctr" anchorCtr="0"/>
                </a:tc>
                <a:tc vMerge="1">
                  <a:tcPr marL="12700" marR="12700" marT="12700" vert="horz" anchor="ctr" anchorCtr="0"/>
                </a:tc>
              </a:tr>
              <a:tr h="3384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方正粗金陵简体" panose="02000000000000000000" charset="-122"/>
                        </a:rPr>
                        <a:t>4（校历第5周）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方正粗金陵简体" panose="02000000000000000000" charset="-122"/>
                        </a:rPr>
                        <a:t>3月21日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 vMerge="1">
                  <a:tcPr marL="12700" marR="12700" marT="12700" vert="horz" anchor="ctr" anchorCtr="0"/>
                </a:tc>
                <a:tc vMerge="1">
                  <a:tcPr/>
                </a:tc>
                <a:tc vMerge="1">
                  <a:tcPr marL="12700" marR="12700" marT="12700" vert="horz" anchor="ctr" anchorCtr="0"/>
                </a:tc>
              </a:tr>
              <a:tr h="3384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方正粗金陵简体" panose="02000000000000000000" charset="-122"/>
                        </a:rPr>
                        <a:t>5（校历第6周）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方正粗金陵简体" panose="02000000000000000000" charset="-122"/>
                        </a:rPr>
                        <a:t>3月28日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 vMerge="1">
                  <a:tcPr marL="12700" marR="12700" marT="12700" vert="horz" anchor="ctr" anchorCtr="0"/>
                </a:tc>
                <a:tc vMerge="1">
                  <a:tcPr/>
                </a:tc>
                <a:tc vMerge="1">
                  <a:tcPr marL="12700" marR="12700" marT="12700" vert="horz" anchor="ctr" anchorCtr="0"/>
                </a:tc>
              </a:tr>
              <a:tr h="3384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方正粗金陵简体" panose="02000000000000000000" charset="-122"/>
                        </a:rPr>
                        <a:t>6（校历第7周）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方正粗金陵简体" panose="02000000000000000000" charset="-122"/>
                        </a:rPr>
                        <a:t>4月4日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Quiz I &amp; Mid-Term Review</a:t>
                      </a:r>
                      <a:endParaRPr lang="en-US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 vMerge="1"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3384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方正粗金陵简体" panose="02000000000000000000" charset="-122"/>
                        </a:rPr>
                        <a:t>7（校历第8周）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方正粗金陵简体" panose="02000000000000000000" charset="-122"/>
                        </a:rPr>
                        <a:t>4月11日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 rowSpan="5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Classes</a:t>
                      </a:r>
                      <a:endParaRPr 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Template Classes</a:t>
                      </a:r>
                      <a:endParaRPr lang="en-US" altLang="zh-CN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Template Functions</a:t>
                      </a:r>
                      <a:endParaRPr lang="en-US" altLang="zh-CN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Functions and Algorithms</a:t>
                      </a:r>
                      <a:endParaRPr lang="en-US" altLang="zh-CN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Operator Overloading</a:t>
                      </a:r>
                      <a:endParaRPr lang="en-US" altLang="zh-CN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Special Member Functions</a:t>
                      </a:r>
                      <a:endParaRPr lang="en-US" altLang="zh-CN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 vMerge="1">
                  <a:tcPr/>
                </a:tc>
                <a:tc rowSpan="5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Object Oriented Programming (OOP)</a:t>
                      </a:r>
                      <a:endParaRPr lang="en-US" altLang="zh-CN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3384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方正粗金陵简体" panose="02000000000000000000" charset="-122"/>
                        </a:rPr>
                        <a:t>8（校历第9周）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方正粗金陵简体" panose="02000000000000000000" charset="-122"/>
                        </a:rPr>
                        <a:t>4月18日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 vMerge="1">
                  <a:tcPr marL="12700" marR="12700" marT="12700" vert="horz" anchor="ctr" anchorCtr="0"/>
                </a:tc>
                <a:tc vMerge="1">
                  <a:tcPr/>
                </a:tc>
                <a:tc vMerge="1">
                  <a:tcPr marL="12700" marR="12700" marT="12700" vert="horz" anchor="ctr" anchorCtr="0"/>
                </a:tc>
              </a:tr>
              <a:tr h="3384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方正粗金陵简体" panose="02000000000000000000" charset="-122"/>
                        </a:rPr>
                        <a:t>9（校历第10周）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方正粗金陵简体" panose="02000000000000000000" charset="-122"/>
                        </a:rPr>
                        <a:t>4月25日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 vMerge="1">
                  <a:tcPr marL="12700" marR="12700" marT="12700" vert="horz" anchor="ctr" anchorCtr="0"/>
                </a:tc>
                <a:tc vMerge="1">
                  <a:tcPr/>
                </a:tc>
                <a:tc vMerge="1">
                  <a:tcPr marL="12700" marR="12700" marT="12700" vert="horz" anchor="ctr" anchorCtr="0"/>
                </a:tc>
              </a:tr>
              <a:tr h="3384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方正粗金陵简体" panose="02000000000000000000" charset="-122"/>
                        </a:rPr>
                        <a:t>10（校历第11周）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方正粗金陵简体" panose="02000000000000000000" charset="-122"/>
                        </a:rPr>
                        <a:t>5月2日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 vMerge="1">
                  <a:tcPr marL="12700" marR="12700" marT="12700" vert="horz" anchor="ctr" anchorCtr="0"/>
                </a:tc>
                <a:tc vMerge="1">
                  <a:tcPr/>
                </a:tc>
                <a:tc vMerge="1">
                  <a:tcPr marL="12700" marR="12700" marT="12700" vert="horz" anchor="ctr" anchorCtr="0"/>
                </a:tc>
              </a:tr>
              <a:tr h="3384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方正粗金陵简体" panose="02000000000000000000" charset="-122"/>
                        </a:rPr>
                        <a:t>11（校历第12周）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方正粗金陵简体" panose="02000000000000000000" charset="-122"/>
                        </a:rPr>
                        <a:t>5月9日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 vMerge="1">
                  <a:tcPr marL="12700" marR="12700" marT="12700" vert="horz" anchor="ctr" anchorCtr="0"/>
                </a:tc>
                <a:tc vMerge="1">
                  <a:tcPr/>
                </a:tc>
                <a:tc vMerge="1">
                  <a:tcPr marL="12700" marR="12700" marT="12700" vert="horz" anchor="ctr" anchorCtr="0"/>
                </a:tc>
              </a:tr>
              <a:tr h="3378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方正粗金陵简体" panose="02000000000000000000" charset="-122"/>
                        </a:rPr>
                        <a:t>12（校历第13周）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方正粗金陵简体" panose="02000000000000000000" charset="-122"/>
                        </a:rPr>
                        <a:t>5月16日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Quiz II</a:t>
                      </a:r>
                      <a:endParaRPr lang="en-US" altLang="zh-CN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 vMerge="1"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zh-CN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marL="12700" marR="12700" marT="12700" vert="horz" anchor="ctr" anchorCtr="0">
                    <a:noFill/>
                  </a:tcPr>
                </a:tc>
              </a:tr>
              <a:tr h="3384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方正粗金陵简体" panose="02000000000000000000" charset="-122"/>
                        </a:rPr>
                        <a:t>13（校历第14周）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方正粗金陵简体" panose="02000000000000000000" charset="-122"/>
                        </a:rPr>
                        <a:t>5月23日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Move Semantics</a:t>
                      </a:r>
                      <a:endParaRPr lang="en-US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Advanced Features of C++</a:t>
                      </a:r>
                      <a:endParaRPr lang="en-US" altLang="zh-CN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3384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方正粗金陵简体" panose="02000000000000000000" charset="-122"/>
                        </a:rPr>
                        <a:t>14（校历第15周）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方正粗金陵简体" panose="02000000000000000000" charset="-122"/>
                        </a:rPr>
                        <a:t>5月30日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Type Safety</a:t>
                      </a:r>
                      <a:endParaRPr lang="en-US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 vMerge="1">
                  <a:tcPr marL="12700" marR="12700" marT="12700" vert="horz" anchor="ctr" anchorCtr="0"/>
                </a:tc>
              </a:tr>
              <a:tr h="3384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方正粗金陵简体" panose="02000000000000000000" charset="-122"/>
                        </a:rPr>
                        <a:t>15（校历第16周）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方正粗金陵简体" panose="02000000000000000000" charset="-122"/>
                        </a:rPr>
                        <a:t>6月6日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Final Review</a:t>
                      </a:r>
                      <a:endParaRPr lang="en-US" altLang="zh-CN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312420" y="6187440"/>
            <a:ext cx="100158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Acknowledgement: Materials of this course are mainly adapted from CS106L @ Stanford.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Course Grade Composition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260985" y="2291715"/>
          <a:ext cx="7406640" cy="260985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3703320"/>
                <a:gridCol w="3703320"/>
              </a:tblGrid>
              <a:tr h="5219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Attendance &amp; On-class Performance</a:t>
                      </a:r>
                      <a:endParaRPr lang="en-US" altLang="zh-CN" sz="2400"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10% </a:t>
                      </a:r>
                      <a:endParaRPr lang="zh-CN" altLang="en-US" sz="2400"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/>
                </a:tc>
              </a:tr>
              <a:tr h="5219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方正粗金陵简体" panose="02000000000000000000" charset="-122"/>
                          <a:ea typeface="方正粗金陵简体" panose="02000000000000000000" charset="-122"/>
                          <a:cs typeface="方正粗金陵简体" panose="02000000000000000000" charset="-122"/>
                        </a:rPr>
                        <a:t>Assignment</a:t>
                      </a:r>
                      <a:endParaRPr lang="zh-CN" altLang="en-US" sz="2400"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20%</a:t>
                      </a:r>
                      <a:endParaRPr lang="zh-CN" altLang="en-US" sz="2400"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/>
                </a:tc>
              </a:tr>
              <a:tr h="5219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Quiz I </a:t>
                      </a:r>
                      <a:endParaRPr lang="zh-CN" altLang="en-US" sz="2400"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20%</a:t>
                      </a:r>
                      <a:endParaRPr lang="zh-CN" altLang="en-US" sz="2400"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/>
                </a:tc>
              </a:tr>
              <a:tr h="5219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Quiz II</a:t>
                      </a:r>
                      <a:endParaRPr lang="zh-CN" altLang="en-US" sz="2400"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20% </a:t>
                      </a:r>
                      <a:endParaRPr lang="zh-CN" altLang="en-US" sz="2400"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/>
                </a:tc>
              </a:tr>
              <a:tr h="5219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Final Exam</a:t>
                      </a:r>
                      <a:endParaRPr lang="zh-CN" altLang="en-US" sz="2400"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30%</a:t>
                      </a:r>
                      <a:endParaRPr lang="zh-CN" altLang="en-US" sz="2400"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2"/>
          <a:srcRect t="10901" b="10700"/>
          <a:stretch>
            <a:fillRect/>
          </a:stretch>
        </p:blipFill>
        <p:spPr>
          <a:xfrm>
            <a:off x="8162290" y="1084580"/>
            <a:ext cx="3575050" cy="50234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Reader</a:t>
            </a: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44930" y="1049655"/>
            <a:ext cx="3794760" cy="4759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5" name="图片 124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831330" y="1049655"/>
            <a:ext cx="3819525" cy="475932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  <p:sp>
        <p:nvSpPr>
          <p:cNvPr id="2" name="文本框 1"/>
          <p:cNvSpPr txBox="1"/>
          <p:nvPr/>
        </p:nvSpPr>
        <p:spPr>
          <a:xfrm>
            <a:off x="312420" y="6092825"/>
            <a:ext cx="100158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https://stackoverflow.com/questions/388242/the-definitive-c-book-guide-and-list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3011805"/>
            <a:ext cx="10968990" cy="998855"/>
          </a:xfrm>
        </p:spPr>
        <p:txBody>
          <a:bodyPr/>
          <a:p>
            <a:pPr marL="0" indent="0" algn="ctr">
              <a:buNone/>
            </a:pPr>
            <a:r>
              <a:rPr lang="en-US" sz="4000">
                <a:latin typeface="方正粗金陵简体" panose="02000000000000000000" charset="-122"/>
                <a:ea typeface="方正粗金陵简体" panose="02000000000000000000" charset="-122"/>
              </a:rPr>
              <a:t>Why</a:t>
            </a:r>
            <a:r>
              <a:rPr lang="zh-CN" altLang="en-US" sz="4000">
                <a:latin typeface="方正粗金陵简体" panose="02000000000000000000" charset="-122"/>
                <a:ea typeface="方正粗金陵简体" panose="02000000000000000000" charset="-122"/>
              </a:rPr>
              <a:t> C++?</a:t>
            </a:r>
            <a:endParaRPr lang="zh-CN" altLang="en-US" sz="4000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Why C++?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225040" y="1176655"/>
            <a:ext cx="854392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C++ is still a very popular language！</a:t>
            </a:r>
            <a:endParaRPr lang="zh-CN" altLang="en-US" sz="2800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73735" y="2004060"/>
            <a:ext cx="10968990" cy="28492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16050" y="5158740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Tiobe Index, 2021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Why C++?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6765" y="2011680"/>
            <a:ext cx="4716780" cy="38677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127250" y="1501775"/>
            <a:ext cx="18554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>
                <a:latin typeface="方正粗金陵简体" panose="02000000000000000000" charset="-122"/>
                <a:ea typeface="方正粗金陵简体" panose="02000000000000000000" charset="-122"/>
              </a:rPr>
              <a:t>FAST</a:t>
            </a:r>
            <a:endParaRPr lang="zh-CN" altLang="en-US" sz="2400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graphicFrame>
        <p:nvGraphicFramePr>
          <p:cNvPr id="9" name="表格 8"/>
          <p:cNvGraphicFramePr/>
          <p:nvPr>
            <p:custDataLst>
              <p:tags r:id="rId3"/>
            </p:custDataLst>
          </p:nvPr>
        </p:nvGraphicFramePr>
        <p:xfrm>
          <a:off x="8086725" y="2106295"/>
          <a:ext cx="3354070" cy="29660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54070"/>
              </a:tblGrid>
              <a:tr h="26416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2400">
                          <a:latin typeface="方正粗金陵简体" panose="02000000000000000000" charset="-122"/>
                          <a:ea typeface="方正粗金陵简体" panose="02000000000000000000" charset="-122"/>
                          <a:sym typeface="+mn-ea"/>
                        </a:rPr>
                        <a:t>Ruby</a:t>
                      </a:r>
                      <a:endParaRPr lang="zh-CN" altLang="en-US" sz="2400">
                        <a:latin typeface="方正粗金陵简体" panose="02000000000000000000" charset="-122"/>
                        <a:ea typeface="方正粗金陵简体" panose="02000000000000000000" charset="-122"/>
                        <a:sym typeface="+mn-ea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</a:tr>
              <a:tr h="4572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2400">
                          <a:latin typeface="方正粗金陵简体" panose="02000000000000000000" charset="-122"/>
                          <a:ea typeface="方正粗金陵简体" panose="02000000000000000000" charset="-122"/>
                          <a:sym typeface="+mn-ea"/>
                        </a:rPr>
                        <a:t>Javascript</a:t>
                      </a:r>
                      <a:endParaRPr lang="zh-CN" altLang="en-US" sz="2400">
                        <a:latin typeface="方正粗金陵简体" panose="02000000000000000000" charset="-122"/>
                        <a:ea typeface="方正粗金陵简体" panose="02000000000000000000" charset="-122"/>
                        <a:sym typeface="+mn-ea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7147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2400">
                          <a:latin typeface="方正粗金陵简体" panose="02000000000000000000" charset="-122"/>
                          <a:ea typeface="方正粗金陵简体" panose="02000000000000000000" charset="-122"/>
                          <a:sym typeface="+mn-ea"/>
                        </a:rPr>
                        <a:t>Python</a:t>
                      </a:r>
                      <a:endParaRPr lang="zh-CN" altLang="en-US" sz="2400">
                        <a:latin typeface="方正粗金陵简体" panose="02000000000000000000" charset="-122"/>
                        <a:ea typeface="方正粗金陵简体" panose="02000000000000000000" charset="-122"/>
                        <a:sym typeface="+mn-ea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147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2400">
                          <a:latin typeface="方正粗金陵简体" panose="02000000000000000000" charset="-122"/>
                          <a:ea typeface="方正粗金陵简体" panose="02000000000000000000" charset="-122"/>
                          <a:sym typeface="+mn-ea"/>
                        </a:rPr>
                        <a:t>Java</a:t>
                      </a:r>
                      <a:endParaRPr lang="zh-CN" altLang="en-US" sz="2400">
                        <a:latin typeface="方正粗金陵简体" panose="02000000000000000000" charset="-122"/>
                        <a:ea typeface="方正粗金陵简体" panose="02000000000000000000" charset="-122"/>
                        <a:sym typeface="+mn-ea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147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2400">
                          <a:latin typeface="方正粗金陵简体" panose="02000000000000000000" charset="-122"/>
                          <a:ea typeface="方正粗金陵简体" panose="02000000000000000000" charset="-122"/>
                          <a:sym typeface="+mn-ea"/>
                        </a:rPr>
                        <a:t>C++</a:t>
                      </a:r>
                      <a:endParaRPr lang="zh-CN" altLang="en-US" sz="2400">
                        <a:latin typeface="方正粗金陵简体" panose="02000000000000000000" charset="-122"/>
                        <a:ea typeface="方正粗金陵简体" panose="02000000000000000000" charset="-122"/>
                        <a:sym typeface="+mn-ea"/>
                      </a:endParaRPr>
                    </a:p>
                  </a:txBody>
                  <a:tcPr>
                    <a:solidFill>
                      <a:schemeClr val="accent3">
                        <a:lumMod val="75000"/>
                        <a:alpha val="65000"/>
                      </a:schemeClr>
                    </a:solidFill>
                  </a:tcPr>
                </a:tc>
              </a:tr>
              <a:tr h="37147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2400">
                          <a:latin typeface="方正粗金陵简体" panose="02000000000000000000" charset="-122"/>
                          <a:ea typeface="方正粗金陵简体" panose="02000000000000000000" charset="-122"/>
                          <a:sym typeface="+mn-ea"/>
                        </a:rPr>
                        <a:t>C</a:t>
                      </a:r>
                      <a:endParaRPr lang="zh-CN" altLang="en-US" sz="2400">
                        <a:latin typeface="方正粗金陵简体" panose="02000000000000000000" charset="-122"/>
                        <a:ea typeface="方正粗金陵简体" panose="02000000000000000000" charset="-122"/>
                        <a:sym typeface="+mn-ea"/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  <a:tr h="37147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2400">
                          <a:latin typeface="方正粗金陵简体" panose="02000000000000000000" charset="-122"/>
                          <a:ea typeface="方正粗金陵简体" panose="02000000000000000000" charset="-122"/>
                          <a:sym typeface="+mn-ea"/>
                        </a:rPr>
                        <a:t>Assembly</a:t>
                      </a:r>
                      <a:endParaRPr lang="zh-CN" altLang="en-US" sz="2400">
                        <a:latin typeface="方正粗金陵简体" panose="02000000000000000000" charset="-122"/>
                        <a:ea typeface="方正粗金陵简体" panose="02000000000000000000" charset="-122"/>
                        <a:sym typeface="+mn-ea"/>
                      </a:endParaRPr>
                    </a:p>
                  </a:txBody>
                  <a:tcPr>
                    <a:solidFill>
                      <a:schemeClr val="accent3">
                        <a:lumMod val="50000"/>
                        <a:alpha val="89000"/>
                      </a:schemeClr>
                    </a:solidFill>
                  </a:tcPr>
                </a:tc>
              </a:tr>
              <a:tr h="37147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2400">
                          <a:latin typeface="方正粗金陵简体" panose="02000000000000000000" charset="-122"/>
                          <a:ea typeface="方正粗金陵简体" panose="02000000000000000000" charset="-122"/>
                          <a:sym typeface="+mn-ea"/>
                        </a:rPr>
                        <a:t>Machine Code</a:t>
                      </a:r>
                      <a:endParaRPr lang="zh-CN" altLang="en-US" sz="2400">
                        <a:latin typeface="方正粗金陵简体" panose="02000000000000000000" charset="-122"/>
                        <a:ea typeface="方正粗金陵简体" panose="02000000000000000000" charset="-122"/>
                        <a:sym typeface="+mn-ea"/>
                      </a:endParaRPr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0" name="直接箭头连接符 9"/>
          <p:cNvCxnSpPr/>
          <p:nvPr/>
        </p:nvCxnSpPr>
        <p:spPr>
          <a:xfrm flipV="1">
            <a:off x="7762240" y="2189480"/>
            <a:ext cx="0" cy="2026920"/>
          </a:xfrm>
          <a:prstGeom prst="straightConnector1">
            <a:avLst/>
          </a:prstGeom>
          <a:ln w="79375" cmpd="sng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463030" y="3014345"/>
            <a:ext cx="103378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方正粗金陵简体" panose="02000000000000000000" charset="-122"/>
                <a:ea typeface="方正粗金陵简体" panose="02000000000000000000" charset="-122"/>
              </a:rPr>
              <a:t>High</a:t>
            </a:r>
            <a:endParaRPr lang="zh-CN" altLang="en-US" sz="2400"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r>
              <a:rPr lang="zh-CN" altLang="en-US" sz="2400">
                <a:latin typeface="方正粗金陵简体" panose="02000000000000000000" charset="-122"/>
                <a:ea typeface="方正粗金陵简体" panose="02000000000000000000" charset="-122"/>
              </a:rPr>
              <a:t>Level</a:t>
            </a:r>
            <a:endParaRPr lang="zh-CN" altLang="en-US" sz="2400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cxnSp>
        <p:nvCxnSpPr>
          <p:cNvPr id="12" name="直接箭头连接符 11"/>
          <p:cNvCxnSpPr/>
          <p:nvPr>
            <p:custDataLst>
              <p:tags r:id="rId4"/>
            </p:custDataLst>
          </p:nvPr>
        </p:nvCxnSpPr>
        <p:spPr>
          <a:xfrm>
            <a:off x="7762240" y="4549775"/>
            <a:ext cx="0" cy="1145540"/>
          </a:xfrm>
          <a:prstGeom prst="straightConnector1">
            <a:avLst/>
          </a:prstGeom>
          <a:ln w="79375" cmpd="sng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6463030" y="4549775"/>
            <a:ext cx="103378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>
                <a:latin typeface="方正粗金陵简体" panose="02000000000000000000" charset="-122"/>
                <a:ea typeface="方正粗金陵简体" panose="02000000000000000000" charset="-122"/>
              </a:rPr>
              <a:t>Low</a:t>
            </a:r>
            <a:endParaRPr lang="en-US" altLang="zh-CN" sz="2400"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r>
              <a:rPr lang="zh-CN" altLang="en-US" sz="2400">
                <a:latin typeface="方正粗金陵简体" panose="02000000000000000000" charset="-122"/>
                <a:ea typeface="方正粗金陵简体" panose="02000000000000000000" charset="-122"/>
              </a:rPr>
              <a:t>Level</a:t>
            </a:r>
            <a:endParaRPr lang="zh-CN" altLang="en-US" sz="2400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What is C++?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8330" y="1851025"/>
            <a:ext cx="10968990" cy="31565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3011805"/>
            <a:ext cx="10968990" cy="998855"/>
          </a:xfrm>
        </p:spPr>
        <p:txBody>
          <a:bodyPr/>
          <a:p>
            <a:pPr marL="0" indent="0" algn="ctr">
              <a:buNone/>
            </a:pPr>
            <a:r>
              <a:rPr lang="en-US" sz="4000">
                <a:latin typeface="方正粗金陵简体" panose="02000000000000000000" charset="-122"/>
                <a:ea typeface="方正粗金陵简体" panose="02000000000000000000" charset="-122"/>
              </a:rPr>
              <a:t>Something you should already know</a:t>
            </a:r>
            <a:endParaRPr lang="en-US" sz="4000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What is C++?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11505" y="1477010"/>
            <a:ext cx="10968990" cy="39046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What is C++?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8330" y="1290955"/>
            <a:ext cx="10968990" cy="47148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C++ History: Assembly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8330" y="1626870"/>
            <a:ext cx="10968990" cy="44850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- Unbelievably </a:t>
            </a:r>
            <a:r>
              <a:rPr lang="zh-CN" altLang="en-US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simple</a:t>
            </a: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 instructions</a:t>
            </a:r>
            <a:endParaRPr lang="zh-CN" altLang="en-US" sz="2800"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- Extremely </a:t>
            </a:r>
            <a:r>
              <a:rPr lang="zh-CN" altLang="en-US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fast</a:t>
            </a: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 (when well-written)</a:t>
            </a:r>
            <a:endParaRPr lang="zh-CN" altLang="en-US" sz="2800"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- Complete </a:t>
            </a:r>
            <a:r>
              <a:rPr lang="zh-CN" altLang="en-US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control</a:t>
            </a: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 over your program</a:t>
            </a:r>
            <a:endParaRPr lang="zh-CN" altLang="en-US" sz="2800"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0">
              <a:buNone/>
            </a:pPr>
            <a:endParaRPr lang="zh-CN" altLang="en-US" sz="2800" b="1"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0">
              <a:buNone/>
            </a:pPr>
            <a:r>
              <a:rPr lang="zh-CN" altLang="en-US" sz="2800" b="1">
                <a:latin typeface="方正粗金陵简体" panose="02000000000000000000" charset="-122"/>
                <a:ea typeface="方正粗金陵简体" panose="02000000000000000000" charset="-122"/>
              </a:rPr>
              <a:t>Why don’t we always use Assembly?</a:t>
            </a:r>
            <a:endParaRPr lang="zh-CN" altLang="en-US" sz="2800" b="1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C++ History: Assembly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834445"/>
            <a:ext cx="10969200" cy="4759200"/>
          </a:xfrm>
        </p:spPr>
        <p:txBody>
          <a:bodyPr/>
          <a:p>
            <a:pPr marL="0" indent="0">
              <a:buNone/>
            </a:pP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Assembly looks like this</a:t>
            </a:r>
            <a:endParaRPr lang="zh-CN" altLang="en-US" sz="2800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C++ History: Assembly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8610" y="1570355"/>
            <a:ext cx="11698605" cy="47586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Drawbacks:</a:t>
            </a:r>
            <a:endParaRPr lang="zh-CN" altLang="en-US" sz="2800"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- A LOT of code to do simple tasks</a:t>
            </a:r>
            <a:endParaRPr lang="zh-CN" altLang="en-US" sz="2800"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- Very hard to understand</a:t>
            </a:r>
            <a:endParaRPr lang="zh-CN" altLang="en-US" sz="2800"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- Extremely unportable (hard to make work</a:t>
            </a:r>
            <a:r>
              <a:rPr lang="en-US" altLang="zh-CN" sz="2800">
                <a:latin typeface="方正粗金陵简体" panose="02000000000000000000" charset="-122"/>
                <a:ea typeface="方正粗金陵简体" panose="02000000000000000000" charset="-122"/>
              </a:rPr>
              <a:t> </a:t>
            </a: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across all systems)</a:t>
            </a:r>
            <a:endParaRPr lang="zh-CN" altLang="en-US" sz="2800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C++ History: Assembly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1343715"/>
            <a:ext cx="10969200" cy="4759200"/>
          </a:xfrm>
        </p:spPr>
        <p:txBody>
          <a:bodyPr/>
          <a:p>
            <a:pPr marL="0" indent="0">
              <a:buNone/>
            </a:pPr>
            <a:r>
              <a:rPr lang="zh-CN" altLang="en-US" sz="2800" b="1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Invention of C</a:t>
            </a:r>
            <a:endParaRPr lang="zh-CN" altLang="en-US" sz="2800" b="1">
              <a:solidFill>
                <a:srgbClr val="C00000"/>
              </a:solidFill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0">
              <a:buNone/>
            </a:pPr>
            <a:r>
              <a:rPr lang="zh-CN" altLang="en-US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Problem</a:t>
            </a: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: computers can only understand assembly!</a:t>
            </a:r>
            <a:endParaRPr lang="zh-CN" altLang="en-US" sz="2800"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0">
              <a:buNone/>
            </a:pPr>
            <a:r>
              <a:rPr lang="zh-CN" altLang="en-US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- Idea:</a:t>
            </a:r>
            <a:endParaRPr lang="zh-CN" altLang="en-US" sz="2800">
              <a:solidFill>
                <a:srgbClr val="C00000"/>
              </a:solidFill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- Source code can be written in a more intuitive</a:t>
            </a:r>
            <a:endParaRPr lang="zh-CN" altLang="en-US" sz="2800"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language</a:t>
            </a:r>
            <a:endParaRPr lang="zh-CN" altLang="en-US" sz="2800"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- An additional program can convert it into assembly</a:t>
            </a:r>
            <a:endParaRPr lang="zh-CN" altLang="en-US" sz="2800"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- This additional program is called a </a:t>
            </a:r>
            <a:r>
              <a:rPr lang="zh-CN" altLang="en-US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compiler</a:t>
            </a: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!</a:t>
            </a:r>
            <a:endParaRPr lang="zh-CN" altLang="en-US" sz="2800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Next in C++ History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61715" y="1490400"/>
            <a:ext cx="10969200" cy="4759200"/>
          </a:xfrm>
        </p:spPr>
        <p:txBody>
          <a:bodyPr/>
          <a:p>
            <a:pPr marL="0" indent="0">
              <a:buNone/>
            </a:pP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</a:rPr>
              <a:t>- T&amp;R created C in 1972, to much praise</a:t>
            </a:r>
            <a:endParaRPr lang="zh-CN" altLang="en-US" sz="2800">
              <a:latin typeface="方正粗金陵简体" panose="02000000000000000000" charset="-122"/>
              <a:ea typeface="方正粗金陵简体" panose="02000000000000000000" charset="-122"/>
              <a:cs typeface="方正粗金陵简体" panose="02000000000000000000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</a:rPr>
              <a:t>- C made it easy to write code that was</a:t>
            </a:r>
            <a:endParaRPr lang="zh-CN" altLang="en-US" sz="2800">
              <a:latin typeface="方正粗金陵简体" panose="02000000000000000000" charset="-122"/>
              <a:ea typeface="方正粗金陵简体" panose="02000000000000000000" charset="-122"/>
              <a:cs typeface="方正粗金陵简体" panose="02000000000000000000" charset="-122"/>
            </a:endParaRPr>
          </a:p>
          <a:p>
            <a:pPr marL="0" indent="0">
              <a:buNone/>
            </a:pPr>
            <a:r>
              <a:rPr lang="zh-CN" altLang="en-US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</a:rPr>
              <a:t>■ Fast</a:t>
            </a:r>
            <a:endParaRPr lang="zh-CN" altLang="en-US" sz="2800">
              <a:solidFill>
                <a:srgbClr val="C00000"/>
              </a:solidFill>
              <a:latin typeface="方正粗金陵简体" panose="02000000000000000000" charset="-122"/>
              <a:ea typeface="方正粗金陵简体" panose="02000000000000000000" charset="-122"/>
              <a:cs typeface="方正粗金陵简体" panose="02000000000000000000" charset="-122"/>
            </a:endParaRPr>
          </a:p>
          <a:p>
            <a:pPr marL="0" indent="0">
              <a:buNone/>
            </a:pPr>
            <a:r>
              <a:rPr lang="zh-CN" altLang="en-US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</a:rPr>
              <a:t>■ Simple</a:t>
            </a:r>
            <a:endParaRPr lang="zh-CN" altLang="en-US" sz="2800">
              <a:solidFill>
                <a:srgbClr val="C00000"/>
              </a:solidFill>
              <a:latin typeface="方正粗金陵简体" panose="02000000000000000000" charset="-122"/>
              <a:ea typeface="方正粗金陵简体" panose="02000000000000000000" charset="-122"/>
              <a:cs typeface="方正粗金陵简体" panose="02000000000000000000" charset="-122"/>
            </a:endParaRPr>
          </a:p>
          <a:p>
            <a:pPr marL="0" indent="0">
              <a:buNone/>
            </a:pPr>
            <a:r>
              <a:rPr lang="zh-CN" altLang="en-US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  <a:cs typeface="方正粗金陵简体" panose="02000000000000000000" charset="-122"/>
              </a:rPr>
              <a:t>■ Cross-platform</a:t>
            </a:r>
            <a:endParaRPr lang="zh-CN" altLang="en-US" sz="2800">
              <a:solidFill>
                <a:srgbClr val="C00000"/>
              </a:solidFill>
              <a:latin typeface="方正粗金陵简体" panose="02000000000000000000" charset="-122"/>
              <a:ea typeface="方正粗金陵简体" panose="02000000000000000000" charset="-122"/>
              <a:cs typeface="方正粗金陵简体" panose="02000000000000000000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C++ History: Invention of C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685530" y="1412875"/>
            <a:ext cx="3393440" cy="22002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903970" y="3824605"/>
            <a:ext cx="2956560" cy="10426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400">
                <a:latin typeface="方正粗金陵简体" panose="02000000000000000000" charset="-122"/>
                <a:ea typeface="方正粗金陵简体" panose="02000000000000000000" charset="-122"/>
              </a:rPr>
              <a:t>Ken Thompson and Dennis</a:t>
            </a:r>
            <a:r>
              <a:rPr lang="en-US" altLang="zh-CN" sz="2400">
                <a:latin typeface="方正粗金陵简体" panose="02000000000000000000" charset="-122"/>
                <a:ea typeface="方正粗金陵简体" panose="02000000000000000000" charset="-122"/>
              </a:rPr>
              <a:t> </a:t>
            </a:r>
            <a:r>
              <a:rPr lang="zh-CN" altLang="en-US" sz="2400">
                <a:latin typeface="方正粗金陵简体" panose="02000000000000000000" charset="-122"/>
                <a:ea typeface="方正粗金陵简体" panose="02000000000000000000" charset="-122"/>
              </a:rPr>
              <a:t>Ritchie, creators of the C</a:t>
            </a:r>
            <a:r>
              <a:rPr lang="en-US" altLang="zh-CN" sz="2400">
                <a:latin typeface="方正粗金陵简体" panose="02000000000000000000" charset="-122"/>
                <a:ea typeface="方正粗金陵简体" panose="02000000000000000000" charset="-122"/>
              </a:rPr>
              <a:t> </a:t>
            </a:r>
            <a:r>
              <a:rPr lang="zh-CN" altLang="en-US" sz="2400">
                <a:latin typeface="方正粗金陵简体" panose="02000000000000000000" charset="-122"/>
                <a:ea typeface="方正粗金陵简体" panose="02000000000000000000" charset="-122"/>
              </a:rPr>
              <a:t>language.</a:t>
            </a:r>
            <a:endParaRPr lang="zh-CN" altLang="en-US" sz="2400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- C was popular because it was simple.</a:t>
            </a:r>
            <a:endParaRPr lang="zh-CN" altLang="en-US" sz="2800"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- This was also its weakness:</a:t>
            </a:r>
            <a:endParaRPr lang="zh-CN" altLang="en-US" sz="2800"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457200">
              <a:buNone/>
            </a:pP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- No </a:t>
            </a:r>
            <a:r>
              <a:rPr lang="zh-CN" altLang="en-US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objects</a:t>
            </a: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 or </a:t>
            </a:r>
            <a:r>
              <a:rPr lang="zh-CN" altLang="en-US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classes</a:t>
            </a:r>
            <a:endParaRPr lang="zh-CN" altLang="en-US" sz="2800">
              <a:solidFill>
                <a:srgbClr val="C00000"/>
              </a:solidFill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457200">
              <a:buNone/>
            </a:pP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- Difficult to write </a:t>
            </a:r>
            <a:r>
              <a:rPr lang="zh-CN" altLang="en-US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generic code</a:t>
            </a:r>
            <a:endParaRPr lang="zh-CN" altLang="en-US" sz="2800">
              <a:solidFill>
                <a:srgbClr val="C00000"/>
              </a:solidFill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457200">
              <a:buNone/>
            </a:pP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- </a:t>
            </a:r>
            <a:r>
              <a:rPr lang="zh-CN" altLang="en-US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Tedious </a:t>
            </a: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when writing </a:t>
            </a:r>
            <a:r>
              <a:rPr lang="zh-CN" altLang="en-US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large programs</a:t>
            </a:r>
            <a:endParaRPr lang="zh-CN" altLang="en-US" sz="2800">
              <a:solidFill>
                <a:srgbClr val="C00000"/>
              </a:solidFill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C++ History: Invention of C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1268730"/>
            <a:ext cx="11340465" cy="4759325"/>
          </a:xfrm>
        </p:spPr>
        <p:txBody>
          <a:bodyPr/>
          <a:p>
            <a:pPr marL="0" indent="0">
              <a:buNone/>
            </a:pP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- In 1983, the beginnings of C++ were created by</a:t>
            </a:r>
            <a:r>
              <a:rPr lang="en-US" altLang="zh-CN" sz="2800">
                <a:latin typeface="方正粗金陵简体" panose="02000000000000000000" charset="-122"/>
                <a:ea typeface="方正粗金陵简体" panose="02000000000000000000" charset="-122"/>
              </a:rPr>
              <a:t> </a:t>
            </a:r>
            <a:endParaRPr lang="en-US" altLang="zh-CN" sz="2800"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457200">
              <a:buNone/>
            </a:pP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Bjarne Stroustrup.</a:t>
            </a:r>
            <a:endParaRPr lang="zh-CN" altLang="en-US" sz="2800"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- He wanted a language that was:</a:t>
            </a:r>
            <a:endParaRPr lang="zh-CN" altLang="en-US" sz="2800"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457200" lvl="1" indent="0">
              <a:buNone/>
            </a:pPr>
            <a:r>
              <a:rPr lang="zh-CN" altLang="en-US" sz="2485">
                <a:latin typeface="方正粗金陵简体" panose="02000000000000000000" charset="-122"/>
                <a:ea typeface="方正粗金陵简体" panose="02000000000000000000" charset="-122"/>
              </a:rPr>
              <a:t>- Fast</a:t>
            </a:r>
            <a:endParaRPr lang="zh-CN" altLang="en-US" sz="2485"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457200" lvl="1" indent="0">
              <a:buNone/>
            </a:pPr>
            <a:r>
              <a:rPr lang="zh-CN" altLang="en-US" sz="2485">
                <a:latin typeface="方正粗金陵简体" panose="02000000000000000000" charset="-122"/>
                <a:ea typeface="方正粗金陵简体" panose="02000000000000000000" charset="-122"/>
              </a:rPr>
              <a:t>- Simple to use</a:t>
            </a:r>
            <a:endParaRPr lang="zh-CN" altLang="en-US" sz="2485"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457200" lvl="1" indent="0">
              <a:buNone/>
            </a:pPr>
            <a:r>
              <a:rPr lang="zh-CN" altLang="en-US" sz="2485">
                <a:latin typeface="方正粗金陵简体" panose="02000000000000000000" charset="-122"/>
                <a:ea typeface="方正粗金陵简体" panose="02000000000000000000" charset="-122"/>
              </a:rPr>
              <a:t>- Cross-platform</a:t>
            </a:r>
            <a:endParaRPr lang="zh-CN" altLang="en-US" sz="2485"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457200" lvl="1" indent="0">
              <a:buNone/>
            </a:pPr>
            <a:r>
              <a:rPr lang="zh-CN" altLang="en-US" sz="2485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- Had high-level features</a:t>
            </a:r>
            <a:endParaRPr lang="zh-CN" altLang="en-US" sz="2485">
              <a:solidFill>
                <a:srgbClr val="C00000"/>
              </a:solidFill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C++ History: Welcome to C++!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487285" y="2835910"/>
            <a:ext cx="3933825" cy="28651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852170"/>
            <a:ext cx="10968990" cy="5280660"/>
          </a:xfrm>
        </p:spPr>
        <p:txBody>
          <a:bodyPr/>
          <a:p>
            <a:r>
              <a:rPr lang="en-US" altLang="zh-CN"/>
              <a:t>What does Programming mean to the world?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What does Programming mean to you? </a:t>
            </a:r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8439150" cy="705485"/>
          </a:xfrm>
        </p:spPr>
        <p:txBody>
          <a:bodyPr/>
          <a:p>
            <a:r>
              <a:rPr lang="en-US" altLang="zh-CN"/>
              <a:t>What does programming mean to ... </a:t>
            </a: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2591435" y="1391285"/>
            <a:ext cx="5839460" cy="368427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C++ History: Evolution of</a:t>
            </a:r>
            <a:r>
              <a:rPr lang="en-US" altLang="zh-CN"/>
              <a:t> </a:t>
            </a:r>
            <a:r>
              <a:rPr lang="zh-CN" altLang="en-US"/>
              <a:t>C++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>
            <a:off x="546100" y="3658235"/>
            <a:ext cx="11036300" cy="0"/>
          </a:xfrm>
          <a:prstGeom prst="straightConnector1">
            <a:avLst/>
          </a:prstGeom>
          <a:ln w="12065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72135" y="3901440"/>
            <a:ext cx="11487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>
                <a:latin typeface="方正粗金陵简体" panose="02000000000000000000" charset="-122"/>
                <a:ea typeface="方正粗金陵简体" panose="02000000000000000000" charset="-122"/>
              </a:rPr>
              <a:t>1979</a:t>
            </a:r>
            <a:endParaRPr lang="zh-CN" altLang="en-US" sz="2400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2052320" y="3901440"/>
            <a:ext cx="11487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>
                <a:latin typeface="方正粗金陵简体" panose="02000000000000000000" charset="-122"/>
                <a:ea typeface="方正粗金陵简体" panose="02000000000000000000" charset="-122"/>
              </a:rPr>
              <a:t>19</a:t>
            </a:r>
            <a:r>
              <a:rPr lang="en-US" altLang="zh-CN" sz="2400">
                <a:latin typeface="方正粗金陵简体" panose="02000000000000000000" charset="-122"/>
                <a:ea typeface="方正粗金陵简体" panose="02000000000000000000" charset="-122"/>
              </a:rPr>
              <a:t>83</a:t>
            </a:r>
            <a:endParaRPr lang="en-US" altLang="zh-CN" sz="2400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3201035" y="3901440"/>
            <a:ext cx="11487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>
                <a:latin typeface="方正粗金陵简体" panose="02000000000000000000" charset="-122"/>
                <a:ea typeface="方正粗金陵简体" panose="02000000000000000000" charset="-122"/>
              </a:rPr>
              <a:t>199</a:t>
            </a:r>
            <a:r>
              <a:rPr lang="en-US" altLang="zh-CN" sz="2400">
                <a:latin typeface="方正粗金陵简体" panose="02000000000000000000" charset="-122"/>
                <a:ea typeface="方正粗金陵简体" panose="02000000000000000000" charset="-122"/>
              </a:rPr>
              <a:t>8</a:t>
            </a:r>
            <a:endParaRPr lang="en-US" altLang="zh-CN" sz="2400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4508500" y="3901440"/>
            <a:ext cx="11487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400">
                <a:latin typeface="方正粗金陵简体" panose="02000000000000000000" charset="-122"/>
                <a:ea typeface="方正粗金陵简体" panose="02000000000000000000" charset="-122"/>
              </a:rPr>
              <a:t>2003</a:t>
            </a:r>
            <a:endParaRPr lang="en-US" altLang="zh-CN" sz="2400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6261735" y="3901440"/>
            <a:ext cx="11487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400">
                <a:latin typeface="方正粗金陵简体" panose="02000000000000000000" charset="-122"/>
                <a:ea typeface="方正粗金陵简体" panose="02000000000000000000" charset="-122"/>
              </a:rPr>
              <a:t>2011</a:t>
            </a:r>
            <a:endParaRPr lang="en-US" altLang="zh-CN" sz="2400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7410450" y="3901440"/>
            <a:ext cx="11487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400">
                <a:latin typeface="方正粗金陵简体" panose="02000000000000000000" charset="-122"/>
                <a:ea typeface="方正粗金陵简体" panose="02000000000000000000" charset="-122"/>
              </a:rPr>
              <a:t>2014</a:t>
            </a:r>
            <a:endParaRPr lang="en-US" altLang="zh-CN" sz="2400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8559165" y="3901440"/>
            <a:ext cx="11487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400">
                <a:latin typeface="方正粗金陵简体" panose="02000000000000000000" charset="-122"/>
                <a:ea typeface="方正粗金陵简体" panose="02000000000000000000" charset="-122"/>
              </a:rPr>
              <a:t>2017</a:t>
            </a:r>
            <a:endParaRPr lang="en-US" altLang="zh-CN" sz="2400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9707880" y="3901440"/>
            <a:ext cx="11487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400">
                <a:latin typeface="方正粗金陵简体" panose="02000000000000000000" charset="-122"/>
                <a:ea typeface="方正粗金陵简体" panose="02000000000000000000" charset="-122"/>
              </a:rPr>
              <a:t>2020</a:t>
            </a:r>
            <a:endParaRPr lang="en-US" altLang="zh-CN" sz="2400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10856595" y="3901440"/>
            <a:ext cx="7867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>
                <a:latin typeface="方正粗金陵简体" panose="02000000000000000000" charset="-122"/>
                <a:ea typeface="方正粗金陵简体" panose="02000000000000000000" charset="-122"/>
              </a:rPr>
              <a:t>？</a:t>
            </a:r>
            <a:endParaRPr lang="zh-CN" altLang="en-US" sz="2400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9735" y="4605020"/>
            <a:ext cx="130111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方正粗金陵简体" panose="02000000000000000000" charset="-122"/>
                <a:ea typeface="方正粗金陵简体" panose="02000000000000000000" charset="-122"/>
              </a:rPr>
              <a:t>C with</a:t>
            </a:r>
            <a:endParaRPr lang="zh-CN" altLang="en-US" sz="2400"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r>
              <a:rPr lang="zh-CN" altLang="en-US" sz="2400">
                <a:latin typeface="方正粗金陵简体" panose="02000000000000000000" charset="-122"/>
                <a:ea typeface="方正粗金陵简体" panose="02000000000000000000" charset="-122"/>
              </a:rPr>
              <a:t>Classes</a:t>
            </a:r>
            <a:endParaRPr lang="zh-CN" altLang="en-US" sz="2400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136140" y="2893060"/>
            <a:ext cx="10433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C++</a:t>
            </a:r>
            <a:endParaRPr lang="zh-CN" altLang="en-US" sz="2800">
              <a:solidFill>
                <a:srgbClr val="C00000"/>
              </a:solidFill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9"/>
            </p:custDataLst>
          </p:nvPr>
        </p:nvSpPr>
        <p:spPr>
          <a:xfrm>
            <a:off x="3179445" y="4605020"/>
            <a:ext cx="14147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C++</a:t>
            </a:r>
            <a:r>
              <a:rPr lang="en-US" altLang="zh-CN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 98</a:t>
            </a:r>
            <a:endParaRPr lang="en-US" altLang="zh-CN" sz="2800">
              <a:solidFill>
                <a:srgbClr val="C00000"/>
              </a:solidFill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10"/>
            </p:custDataLst>
          </p:nvPr>
        </p:nvSpPr>
        <p:spPr>
          <a:xfrm>
            <a:off x="4349750" y="2893060"/>
            <a:ext cx="14147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C++</a:t>
            </a:r>
            <a:r>
              <a:rPr lang="en-US" altLang="zh-CN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 03</a:t>
            </a:r>
            <a:endParaRPr lang="en-US" altLang="zh-CN" sz="2800">
              <a:solidFill>
                <a:srgbClr val="C00000"/>
              </a:solidFill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11"/>
            </p:custDataLst>
          </p:nvPr>
        </p:nvSpPr>
        <p:spPr>
          <a:xfrm>
            <a:off x="7341235" y="2893060"/>
            <a:ext cx="14147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C++</a:t>
            </a:r>
            <a:r>
              <a:rPr lang="en-US" altLang="zh-CN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 14</a:t>
            </a:r>
            <a:endParaRPr lang="en-US" altLang="zh-CN" sz="2800">
              <a:solidFill>
                <a:srgbClr val="C00000"/>
              </a:solidFill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12"/>
            </p:custDataLst>
          </p:nvPr>
        </p:nvSpPr>
        <p:spPr>
          <a:xfrm>
            <a:off x="5926455" y="4605020"/>
            <a:ext cx="14147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C++</a:t>
            </a:r>
            <a:r>
              <a:rPr lang="en-US" altLang="zh-CN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 11</a:t>
            </a:r>
            <a:endParaRPr lang="en-US" altLang="zh-CN" sz="2800">
              <a:solidFill>
                <a:srgbClr val="C00000"/>
              </a:solidFill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13"/>
            </p:custDataLst>
          </p:nvPr>
        </p:nvSpPr>
        <p:spPr>
          <a:xfrm>
            <a:off x="8293100" y="4605020"/>
            <a:ext cx="14147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C++</a:t>
            </a:r>
            <a:r>
              <a:rPr lang="en-US" altLang="zh-CN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 17</a:t>
            </a:r>
            <a:endParaRPr lang="en-US" altLang="zh-CN" sz="2800">
              <a:solidFill>
                <a:srgbClr val="C00000"/>
              </a:solidFill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14"/>
            </p:custDataLst>
          </p:nvPr>
        </p:nvSpPr>
        <p:spPr>
          <a:xfrm>
            <a:off x="9575165" y="2893060"/>
            <a:ext cx="14147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C++</a:t>
            </a:r>
            <a:r>
              <a:rPr lang="en-US" altLang="zh-CN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 20</a:t>
            </a:r>
            <a:endParaRPr lang="en-US" altLang="zh-CN" sz="2800">
              <a:solidFill>
                <a:srgbClr val="C00000"/>
              </a:solidFill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15"/>
            </p:custDataLst>
          </p:nvPr>
        </p:nvSpPr>
        <p:spPr>
          <a:xfrm>
            <a:off x="10445750" y="4605020"/>
            <a:ext cx="14147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C++</a:t>
            </a:r>
            <a:r>
              <a:rPr lang="en-US" altLang="zh-CN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 23</a:t>
            </a:r>
            <a:endParaRPr lang="en-US" altLang="zh-CN" sz="2800">
              <a:solidFill>
                <a:srgbClr val="C00000"/>
              </a:solidFill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655175" y="1784985"/>
            <a:ext cx="18173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方正粗金陵简体" panose="02000000000000000000" charset="-122"/>
                <a:ea typeface="方正粗金陵简体" panose="02000000000000000000" charset="-122"/>
              </a:rPr>
              <a:t>We are here</a:t>
            </a:r>
            <a:endParaRPr lang="zh-CN" altLang="en-US" sz="2400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 flipH="1">
            <a:off x="10534650" y="2343785"/>
            <a:ext cx="59055" cy="450850"/>
          </a:xfrm>
          <a:prstGeom prst="straightConnector1">
            <a:avLst/>
          </a:prstGeom>
          <a:ln w="50800">
            <a:solidFill>
              <a:srgbClr val="A830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6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- Only add features if they solve an actual problem</a:t>
            </a:r>
            <a:endParaRPr lang="zh-CN" altLang="en-US" sz="2800">
              <a:solidFill>
                <a:srgbClr val="C00000"/>
              </a:solidFill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0">
              <a:buNone/>
            </a:pPr>
            <a:r>
              <a:rPr lang="zh-CN" altLang="en-US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- Programmers should be free to choose their own</a:t>
            </a:r>
            <a:r>
              <a:rPr lang="en-US" altLang="zh-CN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 </a:t>
            </a:r>
            <a:r>
              <a:rPr lang="zh-CN" altLang="en-US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style</a:t>
            </a:r>
            <a:endParaRPr lang="zh-CN" altLang="en-US" sz="2800">
              <a:solidFill>
                <a:srgbClr val="C00000"/>
              </a:solidFill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- Compartmentalization is key</a:t>
            </a:r>
            <a:endParaRPr lang="zh-CN" altLang="en-US" sz="2800"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- Allow the programmer full control if they want it</a:t>
            </a:r>
            <a:endParaRPr lang="zh-CN" altLang="en-US" sz="2800"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- Don’t sacrifice performance except as a last resort</a:t>
            </a:r>
            <a:endParaRPr lang="zh-CN" altLang="en-US" sz="2800"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- Enforce safety at compile time whenever possible</a:t>
            </a:r>
            <a:endParaRPr lang="zh-CN" altLang="en-US" sz="2800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Design Philosophy of C++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Design Philosophy of C++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35400" y="1617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800">
                <a:solidFill>
                  <a:schemeClr val="tx1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- Only add features if they solve an actual problem</a:t>
            </a:r>
            <a:endParaRPr lang="zh-CN" altLang="en-US" sz="2800">
              <a:solidFill>
                <a:schemeClr val="tx1"/>
              </a:solidFill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0">
              <a:buNone/>
            </a:pPr>
            <a:r>
              <a:rPr lang="zh-CN" altLang="en-US" sz="2800">
                <a:solidFill>
                  <a:schemeClr val="tx1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- Programmers should be free to choose their own</a:t>
            </a:r>
            <a:r>
              <a:rPr lang="en-US" altLang="zh-CN" sz="2800">
                <a:solidFill>
                  <a:schemeClr val="tx1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 </a:t>
            </a:r>
            <a:r>
              <a:rPr lang="zh-CN" altLang="en-US" sz="2800">
                <a:solidFill>
                  <a:schemeClr val="tx1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style</a:t>
            </a:r>
            <a:endParaRPr lang="zh-CN" altLang="en-US" sz="2800">
              <a:solidFill>
                <a:schemeClr val="tx1"/>
              </a:solidFill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0">
              <a:buNone/>
            </a:pPr>
            <a:r>
              <a:rPr lang="zh-CN" altLang="en-US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- Compartmentalization is key</a:t>
            </a:r>
            <a:endParaRPr lang="zh-CN" altLang="en-US" sz="2800">
              <a:solidFill>
                <a:srgbClr val="C00000"/>
              </a:solidFill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0">
              <a:buNone/>
            </a:pPr>
            <a:r>
              <a:rPr lang="zh-CN" altLang="en-US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- Allow the programmer full control if they want it</a:t>
            </a:r>
            <a:endParaRPr lang="zh-CN" altLang="en-US" sz="2800">
              <a:solidFill>
                <a:srgbClr val="C00000"/>
              </a:solidFill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- Don’t sacrifice performance except as a last resort</a:t>
            </a:r>
            <a:endParaRPr lang="zh-CN" altLang="en-US" sz="2800"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- Enforce safety at compile time whenever possible</a:t>
            </a:r>
            <a:endParaRPr lang="zh-CN" altLang="en-US" sz="2800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Design Philosophy of C++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35400" y="1617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800">
                <a:solidFill>
                  <a:schemeClr val="tx1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- Only add features if they solve an actual problem</a:t>
            </a:r>
            <a:endParaRPr lang="zh-CN" altLang="en-US" sz="2800">
              <a:solidFill>
                <a:schemeClr val="tx1"/>
              </a:solidFill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0">
              <a:buNone/>
            </a:pPr>
            <a:r>
              <a:rPr lang="zh-CN" altLang="en-US" sz="2800">
                <a:solidFill>
                  <a:schemeClr val="tx1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- Programmers should be free to choose their own</a:t>
            </a:r>
            <a:r>
              <a:rPr lang="en-US" altLang="zh-CN" sz="2800">
                <a:solidFill>
                  <a:schemeClr val="tx1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 </a:t>
            </a:r>
            <a:r>
              <a:rPr lang="zh-CN" altLang="en-US" sz="2800">
                <a:solidFill>
                  <a:schemeClr val="tx1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style</a:t>
            </a:r>
            <a:endParaRPr lang="zh-CN" altLang="en-US" sz="2800">
              <a:solidFill>
                <a:schemeClr val="tx1"/>
              </a:solidFill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0">
              <a:buNone/>
            </a:pPr>
            <a:r>
              <a:rPr lang="zh-CN" altLang="en-US" sz="2800">
                <a:solidFill>
                  <a:schemeClr val="tx1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- Compartmentalization is key</a:t>
            </a:r>
            <a:endParaRPr lang="zh-CN" altLang="en-US" sz="2800">
              <a:solidFill>
                <a:schemeClr val="tx1"/>
              </a:solidFill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0">
              <a:buNone/>
            </a:pPr>
            <a:r>
              <a:rPr lang="zh-CN" altLang="en-US" sz="2800">
                <a:solidFill>
                  <a:schemeClr val="tx1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- Allow the programmer full control if they want it</a:t>
            </a:r>
            <a:endParaRPr lang="zh-CN" altLang="en-US" sz="2800">
              <a:solidFill>
                <a:schemeClr val="tx1"/>
              </a:solidFill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0">
              <a:buNone/>
            </a:pPr>
            <a:r>
              <a:rPr lang="zh-CN" altLang="en-US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- Don’t sacrifice performance except as a last resort</a:t>
            </a:r>
            <a:endParaRPr lang="zh-CN" altLang="en-US" sz="2800">
              <a:solidFill>
                <a:srgbClr val="C00000"/>
              </a:solidFill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0">
              <a:buNone/>
            </a:pPr>
            <a:r>
              <a:rPr lang="zh-CN" altLang="en-US" sz="2800">
                <a:solidFill>
                  <a:srgbClr val="C00000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- Enforce safety at compile time whenever possible</a:t>
            </a:r>
            <a:endParaRPr lang="zh-CN" altLang="en-US" sz="2800">
              <a:solidFill>
                <a:srgbClr val="C00000"/>
              </a:solidFill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3011805"/>
            <a:ext cx="10968990" cy="998855"/>
          </a:xfrm>
        </p:spPr>
        <p:txBody>
          <a:bodyPr/>
          <a:p>
            <a:pPr marL="0" indent="0" algn="ctr">
              <a:buNone/>
            </a:pPr>
            <a:r>
              <a:rPr lang="zh-CN" altLang="en-US" sz="4000">
                <a:latin typeface="方正粗金陵简体" panose="02000000000000000000" charset="-122"/>
                <a:ea typeface="方正粗金陵简体" panose="02000000000000000000" charset="-122"/>
              </a:rPr>
              <a:t>But...</a:t>
            </a:r>
            <a:r>
              <a:rPr lang="en-US" altLang="zh-CN" sz="4000">
                <a:latin typeface="方正粗金陵简体" panose="02000000000000000000" charset="-122"/>
                <a:ea typeface="方正粗金陵简体" panose="02000000000000000000" charset="-122"/>
              </a:rPr>
              <a:t> </a:t>
            </a:r>
            <a:r>
              <a:rPr lang="zh-CN" altLang="en-US" sz="4000">
                <a:latin typeface="方正粗金陵简体" panose="02000000000000000000" charset="-122"/>
                <a:ea typeface="方正粗金陵简体" panose="02000000000000000000" charset="-122"/>
              </a:rPr>
              <a:t>What is C++?</a:t>
            </a:r>
            <a:endParaRPr lang="zh-CN" altLang="en-US" sz="4000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14300" y="1214120"/>
            <a:ext cx="5372100" cy="4430395"/>
          </a:xfrm>
          <a:ln w="38100">
            <a:solidFill>
              <a:schemeClr val="tx1"/>
            </a:solidFill>
          </a:ln>
        </p:spPr>
        <p:txBody>
          <a:bodyPr/>
          <a:p>
            <a:pPr marL="0" indent="0">
              <a:buNone/>
            </a:pP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Basic syntax</a:t>
            </a:r>
            <a:endParaRPr lang="zh-CN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- Semicolons at EOL</a:t>
            </a:r>
            <a:endParaRPr lang="zh-CN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- Primitive types (ints,doubles etc)</a:t>
            </a:r>
            <a:endParaRPr lang="zh-CN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- Basic grammar rules</a:t>
            </a:r>
            <a:endParaRPr lang="zh-CN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C++: Basic Syntax </a:t>
            </a:r>
            <a:r>
              <a:rPr lang="en-US" altLang="zh-CN"/>
              <a:t>&amp;</a:t>
            </a:r>
            <a:r>
              <a:rPr lang="zh-CN" altLang="en-US"/>
              <a:t> the STL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642610" y="1214120"/>
            <a:ext cx="6436360" cy="443039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glow rad="342900">
              <a:schemeClr val="tx1">
                <a:alpha val="25000"/>
              </a:schemeClr>
            </a:glow>
          </a:effectLst>
        </p:spPr>
        <p:txBody>
          <a:bodyPr wrap="square" rtlCol="0" anchor="t">
            <a:no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None/>
            </a:pPr>
            <a:r>
              <a:rPr lang="zh-CN" altLang="en-US" sz="24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The STL</a:t>
            </a:r>
            <a:endParaRPr lang="zh-CN" altLang="en-US" sz="24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None/>
            </a:pPr>
            <a:r>
              <a:rPr lang="zh-CN" altLang="en-US" sz="24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- Tons of general functionality</a:t>
            </a:r>
            <a:endParaRPr lang="zh-CN" altLang="en-US" sz="24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None/>
            </a:pPr>
            <a:r>
              <a:rPr lang="zh-CN" altLang="en-US" sz="24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- Built in classes like maps, sets,</a:t>
            </a:r>
            <a:r>
              <a:rPr lang="en-US" altLang="zh-CN" sz="24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24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vectors</a:t>
            </a:r>
            <a:endParaRPr lang="zh-CN" altLang="en-US" sz="24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None/>
            </a:pPr>
            <a:r>
              <a:rPr lang="zh-CN" altLang="en-US" sz="24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- Accessed through the</a:t>
            </a:r>
            <a:r>
              <a:rPr lang="en-US" altLang="zh-CN" sz="24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24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namespace std::</a:t>
            </a:r>
            <a:endParaRPr lang="zh-CN" altLang="en-US" sz="24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None/>
            </a:pPr>
            <a:r>
              <a:rPr lang="en-US" altLang="zh-CN" sz="24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zh-CN" sz="2400" spc="150">
                <a:solidFill>
                  <a:srgbClr val="C00000"/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Extremely powerful and well-maintained</a:t>
            </a:r>
            <a:endParaRPr lang="en-US" altLang="zh-CN" sz="2400" spc="150">
              <a:solidFill>
                <a:srgbClr val="C00000"/>
              </a:solidFill>
              <a:uFillTx/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3011805"/>
            <a:ext cx="10968990" cy="998855"/>
          </a:xfrm>
        </p:spPr>
        <p:txBody>
          <a:bodyPr/>
          <a:p>
            <a:pPr marL="0" indent="0" algn="ctr">
              <a:buNone/>
            </a:pPr>
            <a:r>
              <a:rPr lang="en-US" sz="4000">
                <a:latin typeface="方正粗金陵简体" panose="02000000000000000000" charset="-122"/>
                <a:ea typeface="方正粗金陵简体" panose="02000000000000000000" charset="-122"/>
              </a:rPr>
              <a:t>How to learn and practice</a:t>
            </a:r>
            <a:r>
              <a:rPr lang="zh-CN" altLang="en-US" sz="4000">
                <a:latin typeface="方正粗金陵简体" panose="02000000000000000000" charset="-122"/>
                <a:ea typeface="方正粗金陵简体" panose="02000000000000000000" charset="-122"/>
              </a:rPr>
              <a:t>?</a:t>
            </a:r>
            <a:endParaRPr lang="zh-CN" altLang="en-US" sz="4000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29870" y="1932305"/>
            <a:ext cx="11851640" cy="2077085"/>
          </a:xfrm>
        </p:spPr>
        <p:txBody>
          <a:bodyPr/>
          <a:p>
            <a:pPr>
              <a:lnSpc>
                <a:spcPct val="130000"/>
              </a:lnSpc>
            </a:pPr>
            <a:r>
              <a:rPr lang="en-US" sz="4800"/>
              <a:t>Coding for love, </a:t>
            </a:r>
            <a:br>
              <a:rPr lang="en-US" sz="4800"/>
            </a:br>
            <a:r>
              <a:rPr lang="en-US" sz="4800"/>
              <a:t>Coding for the world</a:t>
            </a:r>
            <a:endParaRPr lang="en-US" sz="48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306955" y="4375785"/>
            <a:ext cx="7578090" cy="1648460"/>
          </a:xfrm>
        </p:spPr>
        <p:txBody>
          <a:bodyPr/>
          <a:p>
            <a:r>
              <a:rPr lang="en-US" altLang="zh-CN" sz="2800"/>
              <a:t>Qijun Zhao</a:t>
            </a:r>
            <a:endParaRPr lang="en-US" altLang="zh-CN" sz="2800"/>
          </a:p>
          <a:p>
            <a:r>
              <a:rPr lang="en-US" altLang="zh-CN" sz="2800"/>
              <a:t>qjzhao@scu.edu.cn</a:t>
            </a:r>
            <a:endParaRPr lang="en-US" altLang="zh-CN" sz="2800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8063230" cy="705485"/>
          </a:xfrm>
        </p:spPr>
        <p:txBody>
          <a:bodyPr>
            <a:normAutofit/>
          </a:bodyPr>
          <a:p>
            <a:r>
              <a:rPr lang="en-US" altLang="zh-CN"/>
              <a:t>The programming languages in the world</a:t>
            </a: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6390" y="858520"/>
            <a:ext cx="8999220" cy="1874520"/>
          </a:xfrm>
          <a:prstGeom prst="rect">
            <a:avLst/>
          </a:prstGeom>
        </p:spPr>
      </p:pic>
      <p:graphicFrame>
        <p:nvGraphicFramePr>
          <p:cNvPr id="9" name="表格 8"/>
          <p:cNvGraphicFramePr/>
          <p:nvPr>
            <p:custDataLst>
              <p:tags r:id="rId2"/>
            </p:custDataLst>
          </p:nvPr>
        </p:nvGraphicFramePr>
        <p:xfrm>
          <a:off x="4984750" y="2886075"/>
          <a:ext cx="3354070" cy="29660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54070"/>
              </a:tblGrid>
              <a:tr h="26416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2400">
                          <a:latin typeface="方正粗金陵简体" panose="02000000000000000000" charset="-122"/>
                          <a:ea typeface="方正粗金陵简体" panose="02000000000000000000" charset="-122"/>
                          <a:sym typeface="+mn-ea"/>
                        </a:rPr>
                        <a:t>Ruby</a:t>
                      </a:r>
                      <a:endParaRPr lang="zh-CN" altLang="en-US" sz="2400">
                        <a:latin typeface="方正粗金陵简体" panose="02000000000000000000" charset="-122"/>
                        <a:ea typeface="方正粗金陵简体" panose="02000000000000000000" charset="-122"/>
                        <a:sym typeface="+mn-ea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</a:tr>
              <a:tr h="4572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2400">
                          <a:latin typeface="方正粗金陵简体" panose="02000000000000000000" charset="-122"/>
                          <a:ea typeface="方正粗金陵简体" panose="02000000000000000000" charset="-122"/>
                          <a:sym typeface="+mn-ea"/>
                        </a:rPr>
                        <a:t>Javascript</a:t>
                      </a:r>
                      <a:endParaRPr lang="zh-CN" altLang="en-US" sz="2400">
                        <a:latin typeface="方正粗金陵简体" panose="02000000000000000000" charset="-122"/>
                        <a:ea typeface="方正粗金陵简体" panose="02000000000000000000" charset="-122"/>
                        <a:sym typeface="+mn-ea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7147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2400">
                          <a:latin typeface="方正粗金陵简体" panose="02000000000000000000" charset="-122"/>
                          <a:ea typeface="方正粗金陵简体" panose="02000000000000000000" charset="-122"/>
                          <a:sym typeface="+mn-ea"/>
                        </a:rPr>
                        <a:t>Python</a:t>
                      </a:r>
                      <a:endParaRPr lang="zh-CN" altLang="en-US" sz="2400">
                        <a:latin typeface="方正粗金陵简体" panose="02000000000000000000" charset="-122"/>
                        <a:ea typeface="方正粗金陵简体" panose="02000000000000000000" charset="-122"/>
                        <a:sym typeface="+mn-ea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147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2400">
                          <a:latin typeface="方正粗金陵简体" panose="02000000000000000000" charset="-122"/>
                          <a:ea typeface="方正粗金陵简体" panose="02000000000000000000" charset="-122"/>
                          <a:sym typeface="+mn-ea"/>
                        </a:rPr>
                        <a:t>Java</a:t>
                      </a:r>
                      <a:endParaRPr lang="zh-CN" altLang="en-US" sz="2400">
                        <a:latin typeface="方正粗金陵简体" panose="02000000000000000000" charset="-122"/>
                        <a:ea typeface="方正粗金陵简体" panose="02000000000000000000" charset="-122"/>
                        <a:sym typeface="+mn-ea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147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2400">
                          <a:latin typeface="方正粗金陵简体" panose="02000000000000000000" charset="-122"/>
                          <a:ea typeface="方正粗金陵简体" panose="02000000000000000000" charset="-122"/>
                          <a:sym typeface="+mn-ea"/>
                        </a:rPr>
                        <a:t>C++</a:t>
                      </a:r>
                      <a:endParaRPr lang="zh-CN" altLang="en-US" sz="2400">
                        <a:latin typeface="方正粗金陵简体" panose="02000000000000000000" charset="-122"/>
                        <a:ea typeface="方正粗金陵简体" panose="02000000000000000000" charset="-122"/>
                        <a:sym typeface="+mn-ea"/>
                      </a:endParaRPr>
                    </a:p>
                  </a:txBody>
                  <a:tcPr>
                    <a:solidFill>
                      <a:schemeClr val="accent3">
                        <a:lumMod val="75000"/>
                        <a:alpha val="65000"/>
                      </a:schemeClr>
                    </a:solidFill>
                  </a:tcPr>
                </a:tc>
              </a:tr>
              <a:tr h="37147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2400">
                          <a:latin typeface="方正粗金陵简体" panose="02000000000000000000" charset="-122"/>
                          <a:ea typeface="方正粗金陵简体" panose="02000000000000000000" charset="-122"/>
                          <a:sym typeface="+mn-ea"/>
                        </a:rPr>
                        <a:t>C</a:t>
                      </a:r>
                      <a:endParaRPr lang="zh-CN" altLang="en-US" sz="2400">
                        <a:latin typeface="方正粗金陵简体" panose="02000000000000000000" charset="-122"/>
                        <a:ea typeface="方正粗金陵简体" panose="02000000000000000000" charset="-122"/>
                        <a:sym typeface="+mn-ea"/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  <a:tr h="37147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2400">
                          <a:latin typeface="方正粗金陵简体" panose="02000000000000000000" charset="-122"/>
                          <a:ea typeface="方正粗金陵简体" panose="02000000000000000000" charset="-122"/>
                          <a:sym typeface="+mn-ea"/>
                        </a:rPr>
                        <a:t>Assembly</a:t>
                      </a:r>
                      <a:endParaRPr lang="zh-CN" altLang="en-US" sz="2400">
                        <a:latin typeface="方正粗金陵简体" panose="02000000000000000000" charset="-122"/>
                        <a:ea typeface="方正粗金陵简体" panose="02000000000000000000" charset="-122"/>
                        <a:sym typeface="+mn-ea"/>
                      </a:endParaRPr>
                    </a:p>
                  </a:txBody>
                  <a:tcPr>
                    <a:solidFill>
                      <a:schemeClr val="accent3">
                        <a:lumMod val="50000"/>
                        <a:alpha val="89000"/>
                      </a:schemeClr>
                    </a:solidFill>
                  </a:tcPr>
                </a:tc>
              </a:tr>
              <a:tr h="37147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2400">
                          <a:latin typeface="方正粗金陵简体" panose="02000000000000000000" charset="-122"/>
                          <a:ea typeface="方正粗金陵简体" panose="02000000000000000000" charset="-122"/>
                          <a:sym typeface="+mn-ea"/>
                        </a:rPr>
                        <a:t>Machine Code</a:t>
                      </a:r>
                      <a:endParaRPr lang="zh-CN" altLang="en-US" sz="2400">
                        <a:latin typeface="方正粗金陵简体" panose="02000000000000000000" charset="-122"/>
                        <a:ea typeface="方正粗金陵简体" panose="02000000000000000000" charset="-122"/>
                        <a:sym typeface="+mn-ea"/>
                      </a:endParaRPr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0" name="直接箭头连接符 9"/>
          <p:cNvCxnSpPr/>
          <p:nvPr>
            <p:custDataLst>
              <p:tags r:id="rId3"/>
            </p:custDataLst>
          </p:nvPr>
        </p:nvCxnSpPr>
        <p:spPr>
          <a:xfrm flipV="1">
            <a:off x="4660265" y="2969260"/>
            <a:ext cx="0" cy="2026920"/>
          </a:xfrm>
          <a:prstGeom prst="straightConnector1">
            <a:avLst/>
          </a:prstGeom>
          <a:ln w="79375" cmpd="sng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3361055" y="3794125"/>
            <a:ext cx="103378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方正粗金陵简体" panose="02000000000000000000" charset="-122"/>
                <a:ea typeface="方正粗金陵简体" panose="02000000000000000000" charset="-122"/>
              </a:rPr>
              <a:t>High</a:t>
            </a:r>
            <a:endParaRPr lang="zh-CN" altLang="en-US" sz="2400"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r>
              <a:rPr lang="zh-CN" altLang="en-US" sz="2400">
                <a:latin typeface="方正粗金陵简体" panose="02000000000000000000" charset="-122"/>
                <a:ea typeface="方正粗金陵简体" panose="02000000000000000000" charset="-122"/>
              </a:rPr>
              <a:t>Level</a:t>
            </a:r>
            <a:endParaRPr lang="zh-CN" altLang="en-US" sz="2400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cxnSp>
        <p:nvCxnSpPr>
          <p:cNvPr id="12" name="直接箭头连接符 11"/>
          <p:cNvCxnSpPr/>
          <p:nvPr>
            <p:custDataLst>
              <p:tags r:id="rId5"/>
            </p:custDataLst>
          </p:nvPr>
        </p:nvCxnSpPr>
        <p:spPr>
          <a:xfrm>
            <a:off x="4660265" y="5329555"/>
            <a:ext cx="0" cy="1145540"/>
          </a:xfrm>
          <a:prstGeom prst="straightConnector1">
            <a:avLst/>
          </a:prstGeom>
          <a:ln w="79375" cmpd="sng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3361055" y="5329555"/>
            <a:ext cx="103378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>
                <a:latin typeface="方正粗金陵简体" panose="02000000000000000000" charset="-122"/>
                <a:ea typeface="方正粗金陵简体" panose="02000000000000000000" charset="-122"/>
              </a:rPr>
              <a:t>Low</a:t>
            </a:r>
            <a:endParaRPr lang="en-US" altLang="zh-CN" sz="2400"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r>
              <a:rPr lang="zh-CN" altLang="en-US" sz="2400">
                <a:latin typeface="方正粗金陵简体" panose="02000000000000000000" charset="-122"/>
                <a:ea typeface="方正粗金陵简体" panose="02000000000000000000" charset="-122"/>
              </a:rPr>
              <a:t>Level</a:t>
            </a:r>
            <a:endParaRPr lang="zh-CN" altLang="en-US" sz="2400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 language</a:t>
            </a: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 descr="Features-of-C-Programming-Langu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8130" y="742950"/>
            <a:ext cx="9361805" cy="57600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34010" y="1209675"/>
            <a:ext cx="7950835" cy="4133215"/>
          </a:xfrm>
        </p:spPr>
        <p:txBody>
          <a:bodyPr>
            <a:noAutofit/>
          </a:bodyPr>
          <a:p>
            <a:pPr marL="0" indent="0" algn="l">
              <a:lnSpc>
                <a:spcPct val="90000"/>
              </a:lnSpc>
              <a:buNone/>
            </a:pP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An interpreted language is a programming language that is generally interpreted, without compiling a program into machine instructions. It is one where the instructions are not directly executed by the target machine, but instead, read and executed by some other program. </a:t>
            </a:r>
            <a:endParaRPr lang="zh-CN" altLang="en-US" sz="2800"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0" algn="l">
              <a:lnSpc>
                <a:spcPct val="90000"/>
              </a:lnSpc>
              <a:buNone/>
            </a:pPr>
            <a:endParaRPr lang="zh-CN" altLang="en-US" sz="2800"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0" algn="l">
              <a:lnSpc>
                <a:spcPct val="90000"/>
              </a:lnSpc>
              <a:buNone/>
            </a:pPr>
            <a:r>
              <a:rPr lang="zh-CN" altLang="en-US" sz="2800">
                <a:latin typeface="方正粗金陵简体" panose="02000000000000000000" charset="-122"/>
                <a:ea typeface="方正粗金陵简体" panose="02000000000000000000" charset="-122"/>
              </a:rPr>
              <a:t>Interpreted language ranges – JavaScript, Perl, Python, BASIC, etc. </a:t>
            </a:r>
            <a:endParaRPr lang="zh-CN" altLang="en-US" sz="2800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12077065" cy="705485"/>
          </a:xfrm>
        </p:spPr>
        <p:txBody>
          <a:bodyPr/>
          <a:p>
            <a:r>
              <a:rPr lang="zh-CN" altLang="en-US"/>
              <a:t>Interpreted Language</a:t>
            </a:r>
            <a:r>
              <a:rPr lang="en-US" altLang="zh-CN"/>
              <a:t> vs. </a:t>
            </a:r>
            <a:r>
              <a:rPr lang="zh-CN" altLang="en-US">
                <a:sym typeface="+mn-ea"/>
              </a:rPr>
              <a:t>Compiled Language</a:t>
            </a: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8541385" y="866775"/>
            <a:ext cx="2190750" cy="55626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8384540" y="890905"/>
            <a:ext cx="2933700" cy="5200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354965" y="1506855"/>
            <a:ext cx="8140700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方正粗金陵简体" panose="02000000000000000000" charset="-122"/>
                <a:ea typeface="方正粗金陵简体" panose="02000000000000000000" charset="-122"/>
              </a:rPr>
              <a:t>A compiled language is a programming language that is generally compiled and not interpreted. It is one where the program, once compiled, is expressed in the instructions of the target machine; this machine code is undecipherable by humans. </a:t>
            </a:r>
            <a:endParaRPr lang="zh-CN" altLang="en-US" sz="28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algn="l"/>
            <a:endParaRPr lang="zh-CN" altLang="en-US" sz="28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algn="l"/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方正粗金陵简体" panose="02000000000000000000" charset="-122"/>
                <a:ea typeface="方正粗金陵简体" panose="02000000000000000000" charset="-122"/>
              </a:rPr>
              <a:t>Types of compiled language – C, C++, C#, CLEO, COBOL, etc. </a:t>
            </a:r>
            <a:endParaRPr lang="zh-CN" altLang="en-US" sz="28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14300" y="0"/>
            <a:ext cx="12077065" cy="705485"/>
          </a:xfrm>
        </p:spPr>
        <p:txBody>
          <a:bodyPr/>
          <a:p>
            <a:r>
              <a:rPr lang="zh-CN" altLang="en-US"/>
              <a:t>Interpreted Language</a:t>
            </a:r>
            <a:r>
              <a:rPr lang="en-US" altLang="zh-CN"/>
              <a:t> vs. </a:t>
            </a:r>
            <a:r>
              <a:rPr lang="zh-CN" altLang="en-US">
                <a:sym typeface="+mn-ea"/>
              </a:rPr>
              <a:t>Compiled Language</a:t>
            </a:r>
            <a:r>
              <a:rPr lang="en-US" altLang="zh-CN"/>
              <a:t> 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内容占位符 6"/>
          <p:cNvGraphicFramePr/>
          <p:nvPr>
            <p:ph idx="1"/>
            <p:custDataLst>
              <p:tags r:id="rId1"/>
            </p:custDataLst>
          </p:nvPr>
        </p:nvGraphicFramePr>
        <p:xfrm>
          <a:off x="50870" y="705540"/>
          <a:ext cx="12124055" cy="576072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756285"/>
                <a:gridCol w="4469130"/>
                <a:gridCol w="6898640"/>
              </a:tblGrid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NO.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COMPILED LANGUAGE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INTERPRETED LANGUAGE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1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A compiled language is a programming language whose implementations are typically compilers and not interpreters.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An interpreted language is a programming language whose implementations execute instructions directly and freely, without previously compiling a program into machine-language instructions.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2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In this language, once the program is compiled it is expressed in the instructions of the target machine.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While in this language, the instructions are not directly executed 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by the target machine.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3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There are at least two steps to get from source code to execution.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There is only one step to get from source code to execution.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4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In this language, compiled programs run faster than interpreted programs.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While in this language, interpreted programs can be modified 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while the program is running.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5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In this language, compilation errors prevent the code from compiling.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In this languages, all the debugging occurs at run-time.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6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The code of compiled language can be executed directly by the computer’s CPU.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A program written in an interpreted language is not compiled, 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it is interpreted.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7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This language delivers better performance.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This language example delivers relatively slower performance.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anchor="ctr" anchorCtr="0"/>
                </a:tc>
              </a:tr>
              <a:tr h="212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8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Example of compiled language 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 C, C++, C#, CLEO, COBOL, etc.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Example of Interpreted language 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 JavaScript, Perl, Python, BASIC, etc.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9264015" cy="705485"/>
          </a:xfrm>
        </p:spPr>
        <p:txBody>
          <a:bodyPr>
            <a:normAutofit fontScale="90000"/>
          </a:bodyPr>
          <a:p>
            <a:r>
              <a:rPr lang="zh-CN" altLang="en-US"/>
              <a:t>Difference between Compiled and Interpreted Language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65455" y="996950"/>
            <a:ext cx="6972300" cy="2998470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zh-CN" sz="2400">
                <a:latin typeface="方正粗金陵简体" panose="02000000000000000000" charset="-122"/>
                <a:ea typeface="方正粗金陵简体" panose="02000000000000000000" charset="-122"/>
              </a:rPr>
              <a:t>T</a:t>
            </a:r>
            <a:r>
              <a:rPr lang="zh-CN" altLang="en-US" sz="2400">
                <a:latin typeface="方正粗金陵简体" panose="02000000000000000000" charset="-122"/>
                <a:ea typeface="方正粗金陵简体" panose="02000000000000000000" charset="-122"/>
              </a:rPr>
              <a:t>he compilation can split into 4 stages:</a:t>
            </a:r>
            <a:endParaRPr lang="zh-CN" altLang="en-US" sz="2400"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0">
              <a:buNone/>
            </a:pPr>
            <a:r>
              <a:rPr lang="en-US" altLang="zh-CN" sz="2400">
                <a:latin typeface="方正粗金陵简体" panose="02000000000000000000" charset="-122"/>
                <a:ea typeface="方正粗金陵简体" panose="02000000000000000000" charset="-122"/>
              </a:rPr>
              <a:t>-P</a:t>
            </a:r>
            <a:r>
              <a:rPr lang="zh-CN" altLang="en-US" sz="2400">
                <a:latin typeface="方正粗金陵简体" panose="02000000000000000000" charset="-122"/>
                <a:ea typeface="方正粗金陵简体" panose="02000000000000000000" charset="-122"/>
              </a:rPr>
              <a:t>reprocessing</a:t>
            </a:r>
            <a:endParaRPr lang="zh-CN" altLang="en-US" sz="2400"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0">
              <a:buNone/>
            </a:pPr>
            <a:r>
              <a:rPr lang="en-US" altLang="zh-CN" sz="2400">
                <a:latin typeface="方正粗金陵简体" panose="02000000000000000000" charset="-122"/>
                <a:ea typeface="方正粗金陵简体" panose="02000000000000000000" charset="-122"/>
              </a:rPr>
              <a:t>-C</a:t>
            </a:r>
            <a:r>
              <a:rPr lang="zh-CN" altLang="en-US" sz="2400">
                <a:latin typeface="方正粗金陵简体" panose="02000000000000000000" charset="-122"/>
                <a:ea typeface="方正粗金陵简体" panose="02000000000000000000" charset="-122"/>
              </a:rPr>
              <a:t>ompilation</a:t>
            </a:r>
            <a:endParaRPr lang="zh-CN" altLang="en-US" sz="2400"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0">
              <a:buNone/>
            </a:pPr>
            <a:r>
              <a:rPr lang="en-US" altLang="zh-CN" sz="2400">
                <a:latin typeface="方正粗金陵简体" panose="02000000000000000000" charset="-122"/>
                <a:ea typeface="方正粗金陵简体" panose="02000000000000000000" charset="-122"/>
              </a:rPr>
              <a:t>-As</a:t>
            </a:r>
            <a:r>
              <a:rPr lang="zh-CN" altLang="en-US" sz="2400">
                <a:latin typeface="方正粗金陵简体" panose="02000000000000000000" charset="-122"/>
                <a:ea typeface="方正粗金陵简体" panose="02000000000000000000" charset="-122"/>
              </a:rPr>
              <a:t>sembly</a:t>
            </a:r>
            <a:endParaRPr lang="zh-CN" altLang="en-US" sz="2400">
              <a:latin typeface="方正粗金陵简体" panose="02000000000000000000" charset="-122"/>
              <a:ea typeface="方正粗金陵简体" panose="02000000000000000000" charset="-122"/>
            </a:endParaRPr>
          </a:p>
          <a:p>
            <a:pPr marL="0" indent="0">
              <a:buNone/>
            </a:pPr>
            <a:r>
              <a:rPr lang="en-US" altLang="zh-CN" sz="2400">
                <a:latin typeface="方正粗金陵简体" panose="02000000000000000000" charset="-122"/>
                <a:ea typeface="方正粗金陵简体" panose="02000000000000000000" charset="-122"/>
              </a:rPr>
              <a:t>-L</a:t>
            </a:r>
            <a:r>
              <a:rPr lang="zh-CN" altLang="en-US" sz="2400">
                <a:latin typeface="方正粗金陵简体" panose="02000000000000000000" charset="-122"/>
                <a:ea typeface="方正粗金陵简体" panose="02000000000000000000" charset="-122"/>
              </a:rPr>
              <a:t>inking</a:t>
            </a:r>
            <a:endParaRPr lang="zh-CN" altLang="en-US" sz="2400"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The 4 Stages of C Compilation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4234180" y="2030730"/>
            <a:ext cx="7673340" cy="429895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5.xml><?xml version="1.0" encoding="utf-8"?>
<p:tagLst xmlns:p="http://schemas.openxmlformats.org/presentationml/2006/main">
  <p:tag name="COMMONDATA" val="eyJoZGlkIjoiYTMzMmRhYjU2OTAwMDQ2NjIyYjVkMGE0MDM0NGJkMzIifQ=="/>
  <p:tag name="KSO_WPP_MARK_KEY" val="37753593-3093-430c-9299-ff37dae80525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TABLE_ENDDRAG_ORIGIN_RECT" val="264*233"/>
  <p:tag name="TABLE_ENDDRAG_RECT" val="144*150*264*233"/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UNIT_TABLE_BEAUTIFY" val="smartTable{019e70d3-4f4a-4880-86ab-9b4f85309e6a}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p="http://schemas.openxmlformats.org/presentationml/2006/main">
  <p:tag name="KSO_WM_UNIT_TABLE_BEAUTIFY" val="smartTable{acf3c499-4bbb-4457-b15e-43e67c9a58d8}"/>
  <p:tag name="TABLE_ENDDRAG_ORIGIN_RECT" val="734*443"/>
  <p:tag name="TABLE_ENDDRAG_RECT" val="94*65*734*443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7.xml><?xml version="1.0" encoding="utf-8"?>
<p:tagLst xmlns:p="http://schemas.openxmlformats.org/presentationml/2006/main">
  <p:tag name="KSO_WM_UNIT_TABLE_BEAUTIFY" val="smartTable{81b5d09b-ca84-4d81-82e6-b098e77a20c0}"/>
  <p:tag name="TABLE_ENDDRAG_ORIGIN_RECT" val="583*205"/>
  <p:tag name="TABLE_ENDDRAG_RECT" val="15*163*583*205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TABLE_ENDDRAG_ORIGIN_RECT" val="264*233"/>
  <p:tag name="TABLE_ENDDRAG_RECT" val="144*150*264*233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8005</Words>
  <Application>WPS 演示</Application>
  <PresentationFormat>宽屏</PresentationFormat>
  <Paragraphs>622</Paragraphs>
  <Slides>37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7" baseType="lpstr">
      <vt:lpstr>Arial</vt:lpstr>
      <vt:lpstr>宋体</vt:lpstr>
      <vt:lpstr>Wingdings</vt:lpstr>
      <vt:lpstr>Wingdings</vt:lpstr>
      <vt:lpstr>Times New Roman</vt:lpstr>
      <vt:lpstr>方正粗金陵简体</vt:lpstr>
      <vt:lpstr>微软雅黑</vt:lpstr>
      <vt:lpstr>Arial Unicode MS</vt:lpstr>
      <vt:lpstr>Calibri</vt:lpstr>
      <vt:lpstr>Office 主题​​</vt:lpstr>
      <vt:lpstr>Object Oriented Programming—C++ Lecture1  Introduction</vt:lpstr>
      <vt:lpstr>PowerPoint 演示文稿</vt:lpstr>
      <vt:lpstr>PowerPoint 演示文稿</vt:lpstr>
      <vt:lpstr>PowerPoint 演示文稿</vt:lpstr>
      <vt:lpstr>PowerPoint 演示文稿</vt:lpstr>
      <vt:lpstr>What is Interpreted Language?</vt:lpstr>
      <vt:lpstr>Interpreted Language vs. Compiled Language </vt:lpstr>
      <vt:lpstr>Difference between Compiled and Interpreted Language</vt:lpstr>
      <vt:lpstr>The 4 Stages of C Compilation</vt:lpstr>
      <vt:lpstr>PowerPoint 演示文稿</vt:lpstr>
      <vt:lpstr>Learning Outcomes</vt:lpstr>
      <vt:lpstr>PowerPoint 演示文稿</vt:lpstr>
      <vt:lpstr>Course Overview</vt:lpstr>
      <vt:lpstr>Course Grade Composition</vt:lpstr>
      <vt:lpstr>Reader</vt:lpstr>
      <vt:lpstr>PowerPoint 演示文稿</vt:lpstr>
      <vt:lpstr>Why C++?</vt:lpstr>
      <vt:lpstr>Why C++?</vt:lpstr>
      <vt:lpstr>What is C++?</vt:lpstr>
      <vt:lpstr>What is C++?</vt:lpstr>
      <vt:lpstr>What is C++?</vt:lpstr>
      <vt:lpstr>C++ History: Assembly</vt:lpstr>
      <vt:lpstr>C++ History: Assembly</vt:lpstr>
      <vt:lpstr>C++ History: Assembly</vt:lpstr>
      <vt:lpstr>C++ History: Assembly</vt:lpstr>
      <vt:lpstr>Next in C++ History</vt:lpstr>
      <vt:lpstr>C++ History: Invention of C</vt:lpstr>
      <vt:lpstr>C++ History: Invention of C</vt:lpstr>
      <vt:lpstr>C++ History: Welcome to C++!</vt:lpstr>
      <vt:lpstr>C++ History: Evolution of C++</vt:lpstr>
      <vt:lpstr>Design Philosophy of C++</vt:lpstr>
      <vt:lpstr>Design Philosophy of C++</vt:lpstr>
      <vt:lpstr>Design Philosophy of C++</vt:lpstr>
      <vt:lpstr>PowerPoint 演示文稿</vt:lpstr>
      <vt:lpstr>C++: Basic Syntax + the STL</vt:lpstr>
      <vt:lpstr>PowerPoint 演示文稿</vt:lpstr>
      <vt:lpstr>Thank you for coming! See you Tuesday!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zhao</cp:lastModifiedBy>
  <cp:revision>184</cp:revision>
  <dcterms:created xsi:type="dcterms:W3CDTF">2019-06-19T02:08:00Z</dcterms:created>
  <dcterms:modified xsi:type="dcterms:W3CDTF">2023-02-26T15:44:26Z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6955FAFFA29245018A71943C9E250681</vt:lpwstr>
  </property>
</Properties>
</file>